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96" r:id="rId2"/>
    <p:sldId id="269" r:id="rId3"/>
    <p:sldId id="276" r:id="rId4"/>
    <p:sldId id="291" r:id="rId5"/>
    <p:sldId id="282" r:id="rId6"/>
    <p:sldId id="292" r:id="rId7"/>
    <p:sldId id="295" r:id="rId8"/>
    <p:sldId id="279" r:id="rId9"/>
    <p:sldId id="293" r:id="rId10"/>
    <p:sldId id="294" r:id="rId11"/>
  </p:sldIdLst>
  <p:sldSz cx="12192000" cy="6858000"/>
  <p:notesSz cx="6858000" cy="9144000"/>
  <p:embeddedFontLst>
    <p:embeddedFont>
      <p:font typeface="等线" panose="02010600030101010101" pitchFamily="2" charset="-122"/>
      <p:regular r:id="rId13"/>
      <p:bold r:id="rId14"/>
    </p:embeddedFont>
    <p:embeddedFont>
      <p:font typeface="等线 Light" panose="02010600030101010101" pitchFamily="2" charset="-122"/>
      <p:regular r:id="rId15"/>
    </p:embeddedFont>
    <p:embeddedFont>
      <p:font typeface="方正清刻本悦宋简体" panose="02000000000000000000" pitchFamily="2" charset="-122"/>
      <p:regular r:id="rId16"/>
    </p:embeddedFont>
    <p:embeddedFont>
      <p:font typeface="方正小标宋简体" panose="02000000000000000000" pitchFamily="2" charset="-122"/>
      <p:regular r:id="rId17"/>
    </p:embeddedFont>
    <p:embeddedFont>
      <p:font typeface="仿宋" panose="02010609060101010101" pitchFamily="49" charset="-122"/>
      <p:regular r:id="rId18"/>
    </p:embeddedFont>
    <p:embeddedFont>
      <p:font typeface="汉仪润圆-65简" panose="00020600040101010101" pitchFamily="18" charset="-122"/>
      <p:regular r:id="rId19"/>
    </p:embeddedFont>
    <p:embeddedFont>
      <p:font typeface="华文宋体" panose="02010600040101010101" pitchFamily="2" charset="-122"/>
      <p:regular r:id="rId20"/>
    </p:embeddedFont>
    <p:embeddedFont>
      <p:font typeface="楷体" panose="02010609060101010101" pitchFamily="49" charset="-122"/>
      <p:regular r:id="rId21"/>
    </p:embeddedFont>
    <p:embeddedFont>
      <p:font typeface="柳公权楷书" panose="02010600010101010101" pitchFamily="2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展 未央" initials="展" lastIdx="1" clrIdx="0">
    <p:extLst>
      <p:ext uri="{19B8F6BF-5375-455C-9EA6-DF929625EA0E}">
        <p15:presenceInfo xmlns:p15="http://schemas.microsoft.com/office/powerpoint/2012/main" userId="e6b0a92515a3b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8FAC"/>
    <a:srgbClr val="F3F3F3"/>
    <a:srgbClr val="ED7D31"/>
    <a:srgbClr val="89F3FE"/>
    <a:srgbClr val="7ECEF4"/>
    <a:srgbClr val="000000"/>
    <a:srgbClr val="F17723"/>
    <a:srgbClr val="FF99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5" autoAdjust="0"/>
    <p:restoredTop sz="95526" autoAdjust="0"/>
  </p:normalViewPr>
  <p:slideViewPr>
    <p:cSldViewPr snapToGrid="0">
      <p:cViewPr varScale="1">
        <p:scale>
          <a:sx n="89" d="100"/>
          <a:sy n="89" d="100"/>
        </p:scale>
        <p:origin x="79" y="9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4BD5C-A529-48D4-AE8F-BF3361AE1A2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1CA1E-5CB9-473F-9F69-C52F533E7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99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23.png"/><Relationship Id="rId18" Type="http://schemas.openxmlformats.org/officeDocument/2006/relationships/image" Target="../media/image172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0.png"/><Relationship Id="rId1" Type="http://schemas.openxmlformats.org/officeDocument/2006/relationships/tags" Target="../tags/tag10.xml"/><Relationship Id="rId6" Type="http://schemas.openxmlformats.org/officeDocument/2006/relationships/image" Target="../media/image149.png"/><Relationship Id="rId11" Type="http://schemas.openxmlformats.org/officeDocument/2006/relationships/image" Target="../media/image166.png"/><Relationship Id="rId5" Type="http://schemas.openxmlformats.org/officeDocument/2006/relationships/image" Target="../media/image148.png"/><Relationship Id="rId15" Type="http://schemas.openxmlformats.org/officeDocument/2006/relationships/image" Target="../media/image150.png"/><Relationship Id="rId10" Type="http://schemas.openxmlformats.org/officeDocument/2006/relationships/image" Target="../media/image22.svg"/><Relationship Id="rId19" Type="http://schemas.openxmlformats.org/officeDocument/2006/relationships/image" Target="../media/image173.png"/><Relationship Id="rId9" Type="http://schemas.openxmlformats.org/officeDocument/2006/relationships/image" Target="../media/image21.png"/><Relationship Id="rId1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1" Type="http://schemas.openxmlformats.org/officeDocument/2006/relationships/image" Target="../media/image46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tags" Target="../tags/tag3.xml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1.png"/><Relationship Id="rId1" Type="http://schemas.openxmlformats.org/officeDocument/2006/relationships/tags" Target="../tags/tag4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5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7.png"/><Relationship Id="rId1" Type="http://schemas.openxmlformats.org/officeDocument/2006/relationships/tags" Target="../tags/tag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tags" Target="../tags/tag6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99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15" Type="http://schemas.openxmlformats.org/officeDocument/2006/relationships/image" Target="../media/image8.png"/><Relationship Id="rId10" Type="http://schemas.openxmlformats.org/officeDocument/2006/relationships/image" Target="../media/image102.png"/><Relationship Id="rId9" Type="http://schemas.openxmlformats.org/officeDocument/2006/relationships/image" Target="../media/image101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6.png"/><Relationship Id="rId39" Type="http://schemas.openxmlformats.org/officeDocument/2006/relationships/image" Target="../media/image139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42" Type="http://schemas.openxmlformats.org/officeDocument/2006/relationships/image" Target="../media/image142.png"/><Relationship Id="rId47" Type="http://schemas.openxmlformats.org/officeDocument/2006/relationships/image" Target="../media/image147.png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7.png"/><Relationship Id="rId29" Type="http://schemas.openxmlformats.org/officeDocument/2006/relationships/image" Target="../media/image9.png"/><Relationship Id="rId1" Type="http://schemas.openxmlformats.org/officeDocument/2006/relationships/tags" Target="../tags/tag8.xml"/><Relationship Id="rId6" Type="http://schemas.openxmlformats.org/officeDocument/2006/relationships/image" Target="../media/image710.png"/><Relationship Id="rId11" Type="http://schemas.openxmlformats.org/officeDocument/2006/relationships/image" Target="../media/image112.png"/><Relationship Id="rId24" Type="http://schemas.openxmlformats.org/officeDocument/2006/relationships/image" Target="../media/image124.png"/><Relationship Id="rId32" Type="http://schemas.openxmlformats.org/officeDocument/2006/relationships/image" Target="../media/image11.png"/><Relationship Id="rId37" Type="http://schemas.openxmlformats.org/officeDocument/2006/relationships/image" Target="../media/image15.png"/><Relationship Id="rId40" Type="http://schemas.openxmlformats.org/officeDocument/2006/relationships/image" Target="../media/image140.png"/><Relationship Id="rId45" Type="http://schemas.openxmlformats.org/officeDocument/2006/relationships/image" Target="../media/image145.png"/><Relationship Id="rId5" Type="http://schemas.openxmlformats.org/officeDocument/2006/relationships/image" Target="../media/image610.png"/><Relationship Id="rId15" Type="http://schemas.openxmlformats.org/officeDocument/2006/relationships/image" Target="../media/image116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36" Type="http://schemas.openxmlformats.org/officeDocument/2006/relationships/image" Target="../media/image14.svg"/><Relationship Id="rId10" Type="http://schemas.openxmlformats.org/officeDocument/2006/relationships/image" Target="../media/image111.png"/><Relationship Id="rId19" Type="http://schemas.openxmlformats.org/officeDocument/2006/relationships/image" Target="../media/image260.png"/><Relationship Id="rId31" Type="http://schemas.openxmlformats.org/officeDocument/2006/relationships/image" Target="../media/image131.png"/><Relationship Id="rId44" Type="http://schemas.openxmlformats.org/officeDocument/2006/relationships/image" Target="../media/image144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0.svg"/><Relationship Id="rId35" Type="http://schemas.openxmlformats.org/officeDocument/2006/relationships/image" Target="../media/image13.png"/><Relationship Id="rId43" Type="http://schemas.openxmlformats.org/officeDocument/2006/relationships/image" Target="../media/image143.png"/><Relationship Id="rId8" Type="http://schemas.openxmlformats.org/officeDocument/2006/relationships/image" Target="../media/image109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5.png"/><Relationship Id="rId33" Type="http://schemas.openxmlformats.org/officeDocument/2006/relationships/image" Target="../media/image12.svg"/><Relationship Id="rId38" Type="http://schemas.openxmlformats.org/officeDocument/2006/relationships/image" Target="../media/image16.svg"/><Relationship Id="rId46" Type="http://schemas.openxmlformats.org/officeDocument/2006/relationships/image" Target="../media/image146.png"/><Relationship Id="rId20" Type="http://schemas.openxmlformats.org/officeDocument/2006/relationships/image" Target="../media/image120.png"/><Relationship Id="rId41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svg"/><Relationship Id="rId1" Type="http://schemas.openxmlformats.org/officeDocument/2006/relationships/tags" Target="../tags/tag9.xml"/><Relationship Id="rId6" Type="http://schemas.openxmlformats.org/officeDocument/2006/relationships/image" Target="../media/image149.png"/><Relationship Id="rId11" Type="http://schemas.openxmlformats.org/officeDocument/2006/relationships/image" Target="../media/image18.svg"/><Relationship Id="rId5" Type="http://schemas.openxmlformats.org/officeDocument/2006/relationships/image" Target="../media/image148.png"/><Relationship Id="rId15" Type="http://schemas.openxmlformats.org/officeDocument/2006/relationships/image" Target="../media/image19.png"/><Relationship Id="rId10" Type="http://schemas.openxmlformats.org/officeDocument/2006/relationships/image" Target="../media/image17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6F818D5-6FAF-CB18-33D0-5BFD04DD0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2524"/>
            <a:ext cx="12192000" cy="76152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8E18CD-8CD0-E772-1CF5-6E7982F9AD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7" r="11796"/>
          <a:stretch/>
        </p:blipFill>
        <p:spPr>
          <a:xfrm>
            <a:off x="9274122" y="3807620"/>
            <a:ext cx="1975598" cy="27326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304734-380D-DC4B-65E1-8164DDD74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0" r="14009"/>
          <a:stretch/>
        </p:blipFill>
        <p:spPr>
          <a:xfrm>
            <a:off x="8839585" y="3429000"/>
            <a:ext cx="1975597" cy="27915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F0943E-C9C4-FF5D-BD5B-1EE00A98925B}"/>
              </a:ext>
            </a:extLst>
          </p:cNvPr>
          <p:cNvGrpSpPr/>
          <p:nvPr/>
        </p:nvGrpSpPr>
        <p:grpSpPr>
          <a:xfrm>
            <a:off x="1213989" y="4968687"/>
            <a:ext cx="7116079" cy="1251848"/>
            <a:chOff x="1213989" y="4968687"/>
            <a:chExt cx="7116079" cy="125184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9DD661DF-B177-9B3A-C4F2-70B9724D129F}"/>
                </a:ext>
              </a:extLst>
            </p:cNvPr>
            <p:cNvSpPr/>
            <p:nvPr/>
          </p:nvSpPr>
          <p:spPr>
            <a:xfrm>
              <a:off x="1213989" y="4968687"/>
              <a:ext cx="7116079" cy="12518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5D527B0-6DCA-D260-E83F-36366169FB4F}"/>
                </a:ext>
              </a:extLst>
            </p:cNvPr>
            <p:cNvSpPr txBox="1"/>
            <p:nvPr/>
          </p:nvSpPr>
          <p:spPr>
            <a:xfrm>
              <a:off x="1376818" y="5155200"/>
              <a:ext cx="104866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dirty="0"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第一章</a:t>
              </a:r>
              <a:endParaRPr lang="en-US" altLang="zh-CN" dirty="0">
                <a:latin typeface="汉仪润圆-65简" panose="00020600040101010101" pitchFamily="18" charset="-122"/>
                <a:ea typeface="汉仪润圆-65简" panose="00020600040101010101" pitchFamily="18" charset="-122"/>
              </a:endParaRPr>
            </a:p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复数与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复变函数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5C8F2BB-389E-4CAB-B675-CA0C4FB80660}"/>
                </a:ext>
              </a:extLst>
            </p:cNvPr>
            <p:cNvSpPr txBox="1"/>
            <p:nvPr/>
          </p:nvSpPr>
          <p:spPr>
            <a:xfrm>
              <a:off x="2509154" y="5155199"/>
              <a:ext cx="1048662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dirty="0"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第二章</a:t>
              </a:r>
              <a:endParaRPr lang="en-US" altLang="zh-CN" dirty="0">
                <a:latin typeface="汉仪润圆-65简" panose="00020600040101010101" pitchFamily="18" charset="-122"/>
                <a:ea typeface="汉仪润圆-65简" panose="00020600040101010101" pitchFamily="18" charset="-122"/>
              </a:endParaRPr>
            </a:p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解析函数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201F452-ED26-3D33-142D-57CF2E497FCF}"/>
                </a:ext>
              </a:extLst>
            </p:cNvPr>
            <p:cNvSpPr txBox="1"/>
            <p:nvPr/>
          </p:nvSpPr>
          <p:spPr>
            <a:xfrm>
              <a:off x="3671299" y="5155198"/>
              <a:ext cx="104866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dirty="0"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第三章</a:t>
              </a:r>
              <a:endParaRPr lang="en-US" altLang="zh-CN" dirty="0">
                <a:latin typeface="汉仪润圆-65简" panose="00020600040101010101" pitchFamily="18" charset="-122"/>
                <a:ea typeface="汉仪润圆-65简" panose="00020600040101010101" pitchFamily="18" charset="-122"/>
              </a:endParaRPr>
            </a:p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复变函数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的积分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7BA5755-5DD5-E51A-9B94-ADCA11EC7994}"/>
                </a:ext>
              </a:extLst>
            </p:cNvPr>
            <p:cNvSpPr txBox="1"/>
            <p:nvPr/>
          </p:nvSpPr>
          <p:spPr>
            <a:xfrm>
              <a:off x="4821361" y="5156039"/>
              <a:ext cx="1048662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dirty="0"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第四章</a:t>
              </a:r>
              <a:endParaRPr lang="en-US" altLang="zh-CN" dirty="0">
                <a:latin typeface="汉仪润圆-65简" panose="00020600040101010101" pitchFamily="18" charset="-122"/>
                <a:ea typeface="汉仪润圆-65简" panose="00020600040101010101" pitchFamily="18" charset="-122"/>
              </a:endParaRPr>
            </a:p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级数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144D6CC-FD44-3C91-853E-7B8AA6722FF2}"/>
                </a:ext>
              </a:extLst>
            </p:cNvPr>
            <p:cNvSpPr txBox="1"/>
            <p:nvPr/>
          </p:nvSpPr>
          <p:spPr>
            <a:xfrm>
              <a:off x="5936117" y="5155199"/>
              <a:ext cx="1048662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dirty="0"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第五章</a:t>
              </a:r>
              <a:endParaRPr lang="en-US" altLang="zh-CN" dirty="0">
                <a:latin typeface="汉仪润圆-65简" panose="00020600040101010101" pitchFamily="18" charset="-122"/>
                <a:ea typeface="汉仪润圆-65简" panose="00020600040101010101" pitchFamily="18" charset="-122"/>
              </a:endParaRPr>
            </a:p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留数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DED56BD-A3E2-D79D-211C-956D66944519}"/>
                </a:ext>
              </a:extLst>
            </p:cNvPr>
            <p:cNvSpPr txBox="1"/>
            <p:nvPr/>
          </p:nvSpPr>
          <p:spPr>
            <a:xfrm>
              <a:off x="7080205" y="5153735"/>
              <a:ext cx="104866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dirty="0"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第六章</a:t>
              </a:r>
              <a:endParaRPr lang="en-US" altLang="zh-CN" dirty="0">
                <a:latin typeface="汉仪润圆-65简" panose="00020600040101010101" pitchFamily="18" charset="-122"/>
                <a:ea typeface="汉仪润圆-65简" panose="00020600040101010101" pitchFamily="18" charset="-122"/>
              </a:endParaRPr>
            </a:p>
            <a:p>
              <a:pPr algn="ctr"/>
              <a:r>
                <a: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Laplace</a:t>
              </a:r>
            </a:p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变换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B597C38-EBCB-557A-16B7-0C90E3845672}"/>
                </a:ext>
              </a:extLst>
            </p:cNvPr>
            <p:cNvCxnSpPr/>
            <p:nvPr/>
          </p:nvCxnSpPr>
          <p:spPr>
            <a:xfrm>
              <a:off x="2479885" y="5153735"/>
              <a:ext cx="0" cy="877163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8A58FE5-CDBD-F6EC-10F4-7F07AAA31189}"/>
                </a:ext>
              </a:extLst>
            </p:cNvPr>
            <p:cNvCxnSpPr/>
            <p:nvPr/>
          </p:nvCxnSpPr>
          <p:spPr>
            <a:xfrm>
              <a:off x="3616059" y="5155391"/>
              <a:ext cx="0" cy="877163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C74FF79-F643-8CDC-00D2-33EE466123FA}"/>
                </a:ext>
              </a:extLst>
            </p:cNvPr>
            <p:cNvCxnSpPr/>
            <p:nvPr/>
          </p:nvCxnSpPr>
          <p:spPr>
            <a:xfrm>
              <a:off x="4772029" y="5153735"/>
              <a:ext cx="0" cy="877163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EDB7C89-261B-1096-DAF5-F1567888241C}"/>
                </a:ext>
              </a:extLst>
            </p:cNvPr>
            <p:cNvCxnSpPr/>
            <p:nvPr/>
          </p:nvCxnSpPr>
          <p:spPr>
            <a:xfrm>
              <a:off x="5886786" y="5153735"/>
              <a:ext cx="0" cy="877163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45BA54B-C6A8-3F3B-141C-CFC46F30A5F8}"/>
                </a:ext>
              </a:extLst>
            </p:cNvPr>
            <p:cNvCxnSpPr/>
            <p:nvPr/>
          </p:nvCxnSpPr>
          <p:spPr>
            <a:xfrm>
              <a:off x="7026222" y="5173928"/>
              <a:ext cx="0" cy="877163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808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2327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复变函数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298962"/>
            <a:ext cx="11108176" cy="73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复变函数也有其极限与连续性的定义，这一点与 二元实变函数 是类似的。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*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然而由于复变函数画不出“函数图像”，一般我们只能从纯公式推导的角度，结合定义域的图像来考虑。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CFE9ED-E2C0-E136-C16A-73B705043080}"/>
              </a:ext>
            </a:extLst>
          </p:cNvPr>
          <p:cNvSpPr txBox="1"/>
          <p:nvPr/>
        </p:nvSpPr>
        <p:spPr>
          <a:xfrm>
            <a:off x="2835254" y="761818"/>
            <a:ext cx="262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复变函数的极限与连续性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0E2039-44B0-F3C2-FCBE-5D564906CDD0}"/>
              </a:ext>
            </a:extLst>
          </p:cNvPr>
          <p:cNvGrpSpPr/>
          <p:nvPr/>
        </p:nvGrpSpPr>
        <p:grpSpPr>
          <a:xfrm>
            <a:off x="7835078" y="2262079"/>
            <a:ext cx="3780558" cy="3427888"/>
            <a:chOff x="5986955" y="2240021"/>
            <a:chExt cx="1784274" cy="161782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CF67BBA-6AD1-DC47-FEEB-76CCB6494B2A}"/>
                </a:ext>
              </a:extLst>
            </p:cNvPr>
            <p:cNvGrpSpPr/>
            <p:nvPr/>
          </p:nvGrpSpPr>
          <p:grpSpPr>
            <a:xfrm>
              <a:off x="5986955" y="2284716"/>
              <a:ext cx="1784274" cy="1573133"/>
              <a:chOff x="6188555" y="2284716"/>
              <a:chExt cx="1784274" cy="1573133"/>
            </a:xfrm>
          </p:grpSpPr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C4522333-6145-A059-C1CC-68AA9A6468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8555" y="3071284"/>
                <a:ext cx="178427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9A272FE3-9907-7C04-4C3E-A19F61B80AD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294126" y="3071283"/>
                <a:ext cx="157313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0025D202-E0DC-DB87-D1EF-EDDCC23F7FB7}"/>
                    </a:ext>
                  </a:extLst>
                </p:cNvPr>
                <p:cNvSpPr txBox="1"/>
                <p:nvPr/>
              </p:nvSpPr>
              <p:spPr>
                <a:xfrm>
                  <a:off x="7577919" y="3071283"/>
                  <a:ext cx="193309" cy="159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0025D202-E0DC-DB87-D1EF-EDDCC23F7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7919" y="3071283"/>
                  <a:ext cx="193309" cy="1597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94E8E54-CDEC-435E-472E-74BBF78986A5}"/>
                    </a:ext>
                  </a:extLst>
                </p:cNvPr>
                <p:cNvSpPr txBox="1"/>
                <p:nvPr/>
              </p:nvSpPr>
              <p:spPr>
                <a:xfrm>
                  <a:off x="6879092" y="2240021"/>
                  <a:ext cx="218374" cy="159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94E8E54-CDEC-435E-472E-74BBF7898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092" y="2240021"/>
                  <a:ext cx="218374" cy="159784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D2A36AD-57AB-1F6A-1B87-286941C5CBEE}"/>
              </a:ext>
            </a:extLst>
          </p:cNvPr>
          <p:cNvGrpSpPr/>
          <p:nvPr/>
        </p:nvGrpSpPr>
        <p:grpSpPr>
          <a:xfrm>
            <a:off x="576364" y="2185038"/>
            <a:ext cx="8241958" cy="831190"/>
            <a:chOff x="576364" y="2442848"/>
            <a:chExt cx="8241958" cy="83119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96C38E5-2FDC-0375-676E-50B2D716817D}"/>
                </a:ext>
              </a:extLst>
            </p:cNvPr>
            <p:cNvSpPr/>
            <p:nvPr/>
          </p:nvSpPr>
          <p:spPr>
            <a:xfrm>
              <a:off x="576364" y="2662413"/>
              <a:ext cx="1221142" cy="392060"/>
            </a:xfrm>
            <a:prstGeom prst="roundRect">
              <a:avLst/>
            </a:pr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极 限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B209F45-CB77-4973-DDA1-1D4350C5B7E2}"/>
                    </a:ext>
                  </a:extLst>
                </p:cNvPr>
                <p:cNvSpPr txBox="1"/>
                <p:nvPr/>
              </p:nvSpPr>
              <p:spPr>
                <a:xfrm>
                  <a:off x="1903861" y="2442848"/>
                  <a:ext cx="6914461" cy="8311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函数</a:t>
                  </a:r>
                  <a14:m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𝑤</m:t>
                      </m:r>
                      <m:r>
                        <a:rPr lang="en-US" altLang="zh-CN" sz="1600" b="0" i="0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𝑓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𝑧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的去心邻域内有定义，且不论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𝑧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以何路径趋近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，</a:t>
                  </a:r>
                  <a:endPara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𝑓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𝑧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总能趋近同一个常复数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𝐴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，则称其为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𝑓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𝑧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处的极限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0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𝑧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𝑓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(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𝐴</m:t>
                      </m:r>
                    </m:oMath>
                  </a14:m>
                  <a:r>
                    <a:rPr lang="en-US" altLang="zh-CN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.</a:t>
                  </a:r>
                  <a:endPara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B209F45-CB77-4973-DDA1-1D4350C5B7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861" y="2442848"/>
                  <a:ext cx="6914461" cy="831190"/>
                </a:xfrm>
                <a:prstGeom prst="rect">
                  <a:avLst/>
                </a:prstGeom>
                <a:blipFill>
                  <a:blip r:embed="rId7"/>
                  <a:stretch>
                    <a:fillRect l="-441" r="-441" b="-43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53735C-DCA4-67B7-A682-956B16DD33AF}"/>
              </a:ext>
            </a:extLst>
          </p:cNvPr>
          <p:cNvGrpSpPr/>
          <p:nvPr/>
        </p:nvGrpSpPr>
        <p:grpSpPr>
          <a:xfrm>
            <a:off x="703374" y="3107465"/>
            <a:ext cx="5935419" cy="1561805"/>
            <a:chOff x="703374" y="3022725"/>
            <a:chExt cx="5935419" cy="1561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8E3A514-5CE5-713A-446A-26CB0DFCA38F}"/>
                    </a:ext>
                  </a:extLst>
                </p:cNvPr>
                <p:cNvSpPr txBox="1"/>
                <p:nvPr/>
              </p:nvSpPr>
              <p:spPr>
                <a:xfrm>
                  <a:off x="1186935" y="3054431"/>
                  <a:ext cx="5451858" cy="1530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5000"/>
                    </a:lnSpc>
                  </a:pP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若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𝑧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𝑢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𝑥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𝑖𝑣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𝑥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𝑦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，</a:t>
                  </a:r>
                  <a:r>
                    <a:rPr lang="en-US" altLang="zh-CN" sz="1400" dirty="0">
                      <a:ea typeface="仿宋" panose="020106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4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𝐴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+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𝑖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𝑖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，</a:t>
                  </a:r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25000"/>
                    </a:lnSpc>
                  </a:pP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则：</a:t>
                  </a:r>
                  <a:r>
                    <a:rPr lang="en-US" altLang="zh-CN" sz="1400" dirty="0">
                      <a:ea typeface="仿宋" panose="020106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0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𝑧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𝑓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(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𝐴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  ⇔  </m:t>
                      </m:r>
                      <m:func>
                        <m:func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𝑥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dirty="0" smtClean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𝑦</m:t>
                                  </m:r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zh-CN" sz="1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𝑥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altLang="zh-CN" sz="1400" i="1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,</m:t>
                      </m:r>
                      <m:func>
                        <m:func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𝑥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𝑦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𝑥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altLang="zh-CN" sz="1400" i="1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.</m:t>
                      </m:r>
                    </m:oMath>
                  </a14:m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25000"/>
                    </a:lnSpc>
                    <a:spcBef>
                      <a:spcPts val="1200"/>
                    </a:spcBef>
                  </a:pPr>
                  <a:r>
                    <a:rPr lang="en-US" altLang="zh-CN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* </a:t>
                  </a: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然而二元实函数的极限也要求以任意路径趋向点</a:t>
                  </a:r>
                  <a:r>
                    <a:rPr lang="en-US" altLang="zh-CN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A</a:t>
                  </a: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，因此一般用它 </a:t>
                  </a:r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 来判断不存在极限的情况。</a:t>
                  </a: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8E3A514-5CE5-713A-446A-26CB0DFCA3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935" y="3054431"/>
                  <a:ext cx="5451858" cy="1530099"/>
                </a:xfrm>
                <a:prstGeom prst="rect">
                  <a:avLst/>
                </a:prstGeom>
                <a:blipFill>
                  <a:blip r:embed="rId8"/>
                  <a:stretch>
                    <a:fillRect l="-336" b="-19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图形 21" descr="指向右边的反手食指">
              <a:extLst>
                <a:ext uri="{FF2B5EF4-FFF2-40B4-BE49-F238E27FC236}">
                  <a16:creationId xmlns:a16="http://schemas.microsoft.com/office/drawing/2014/main" id="{A9BC911A-C518-1ED3-CC50-7D840A15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3374" y="3022725"/>
              <a:ext cx="406275" cy="406275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97D7A9A-5DC6-9E5B-4B97-0F80C12907A8}"/>
              </a:ext>
            </a:extLst>
          </p:cNvPr>
          <p:cNvGrpSpPr/>
          <p:nvPr/>
        </p:nvGrpSpPr>
        <p:grpSpPr>
          <a:xfrm>
            <a:off x="576363" y="4837296"/>
            <a:ext cx="8241958" cy="619016"/>
            <a:chOff x="576364" y="2501650"/>
            <a:chExt cx="8241958" cy="619016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1C37FECC-F584-4E10-C820-068C05D5559C}"/>
                </a:ext>
              </a:extLst>
            </p:cNvPr>
            <p:cNvSpPr/>
            <p:nvPr/>
          </p:nvSpPr>
          <p:spPr>
            <a:xfrm>
              <a:off x="576364" y="2662413"/>
              <a:ext cx="1221142" cy="392060"/>
            </a:xfrm>
            <a:prstGeom prst="roundRect">
              <a:avLst/>
            </a:prstGeom>
            <a:solidFill>
              <a:schemeClr val="accent4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连 续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A5115AA9-2F67-6108-2D35-06CD462E1B51}"/>
                    </a:ext>
                  </a:extLst>
                </p:cNvPr>
                <p:cNvSpPr txBox="1"/>
                <p:nvPr/>
              </p:nvSpPr>
              <p:spPr>
                <a:xfrm>
                  <a:off x="1903861" y="2501650"/>
                  <a:ext cx="6914461" cy="619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函数在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处有定义，且此点的极限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𝑧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𝑓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(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𝑓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。</a:t>
                  </a:r>
                  <a:endPara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A5115AA9-2F67-6108-2D35-06CD462E1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861" y="2501650"/>
                  <a:ext cx="6914461" cy="619016"/>
                </a:xfrm>
                <a:prstGeom prst="rect">
                  <a:avLst/>
                </a:prstGeom>
                <a:blipFill>
                  <a:blip r:embed="rId11"/>
                  <a:stretch>
                    <a:fillRect l="-4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900153E-CCDC-8232-EA9D-E63BB55F4186}"/>
              </a:ext>
            </a:extLst>
          </p:cNvPr>
          <p:cNvGrpSpPr/>
          <p:nvPr/>
        </p:nvGrpSpPr>
        <p:grpSpPr>
          <a:xfrm>
            <a:off x="703374" y="5489327"/>
            <a:ext cx="6311201" cy="406275"/>
            <a:chOff x="703374" y="3022725"/>
            <a:chExt cx="6311201" cy="4062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F76A8AD-47D2-4982-D718-3482E93D5E9D}"/>
                    </a:ext>
                  </a:extLst>
                </p:cNvPr>
                <p:cNvSpPr txBox="1"/>
                <p:nvPr/>
              </p:nvSpPr>
              <p:spPr>
                <a:xfrm>
                  <a:off x="1186935" y="3054431"/>
                  <a:ext cx="5827640" cy="332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5000"/>
                    </a:lnSpc>
                  </a:pP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复变函数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𝑧</m:t>
                          </m:r>
                        </m:e>
                      </m:d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处连续</a:t>
                  </a:r>
                  <a14:m>
                    <m:oMath xmlns:m="http://schemas.openxmlformats.org/officeDocument/2006/math">
                      <m:r>
                        <a:rPr lang="en-US" altLang="zh-CN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  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二元实函数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𝑢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𝑥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𝑣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𝑥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𝑦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在</a:t>
                  </a:r>
                  <a14:m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处连续</a:t>
                  </a:r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F76A8AD-47D2-4982-D718-3482E93D5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935" y="3054431"/>
                  <a:ext cx="5827640" cy="332527"/>
                </a:xfrm>
                <a:prstGeom prst="rect">
                  <a:avLst/>
                </a:prstGeom>
                <a:blipFill>
                  <a:blip r:embed="rId12"/>
                  <a:stretch>
                    <a:fillRect l="-314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图形 28" descr="指向右边的反手食指">
              <a:extLst>
                <a:ext uri="{FF2B5EF4-FFF2-40B4-BE49-F238E27FC236}">
                  <a16:creationId xmlns:a16="http://schemas.microsoft.com/office/drawing/2014/main" id="{D5DB076D-DD52-1EB6-99DF-B65164EA0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3374" y="3022725"/>
              <a:ext cx="406275" cy="406275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9B19B7B-C45B-8872-00A7-6CF196FC41D9}"/>
              </a:ext>
            </a:extLst>
          </p:cNvPr>
          <p:cNvGrpSpPr/>
          <p:nvPr/>
        </p:nvGrpSpPr>
        <p:grpSpPr>
          <a:xfrm>
            <a:off x="8665492" y="2931422"/>
            <a:ext cx="2119729" cy="2183904"/>
            <a:chOff x="8665492" y="2931422"/>
            <a:chExt cx="2119729" cy="2183904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C41C97B-E772-0E3C-1E09-0E72A01E99ED}"/>
                </a:ext>
              </a:extLst>
            </p:cNvPr>
            <p:cNvSpPr/>
            <p:nvPr/>
          </p:nvSpPr>
          <p:spPr>
            <a:xfrm>
              <a:off x="8665492" y="2931422"/>
              <a:ext cx="2119729" cy="2183904"/>
            </a:xfrm>
            <a:custGeom>
              <a:avLst/>
              <a:gdLst>
                <a:gd name="connsiteX0" fmla="*/ 363636 w 2119729"/>
                <a:gd name="connsiteY0" fmla="*/ 13910 h 2183904"/>
                <a:gd name="connsiteX1" fmla="*/ 363636 w 2119729"/>
                <a:gd name="connsiteY1" fmla="*/ 13910 h 2183904"/>
                <a:gd name="connsiteX2" fmla="*/ 472818 w 2119729"/>
                <a:gd name="connsiteY2" fmla="*/ 41206 h 2183904"/>
                <a:gd name="connsiteX3" fmla="*/ 957314 w 2119729"/>
                <a:gd name="connsiteY3" fmla="*/ 95797 h 2183904"/>
                <a:gd name="connsiteX4" fmla="*/ 1039201 w 2119729"/>
                <a:gd name="connsiteY4" fmla="*/ 123092 h 2183904"/>
                <a:gd name="connsiteX5" fmla="*/ 1100615 w 2119729"/>
                <a:gd name="connsiteY5" fmla="*/ 136740 h 2183904"/>
                <a:gd name="connsiteX6" fmla="*/ 1196150 w 2119729"/>
                <a:gd name="connsiteY6" fmla="*/ 191331 h 2183904"/>
                <a:gd name="connsiteX7" fmla="*/ 1359923 w 2119729"/>
                <a:gd name="connsiteY7" fmla="*/ 320985 h 2183904"/>
                <a:gd name="connsiteX8" fmla="*/ 1380395 w 2119729"/>
                <a:gd name="connsiteY8" fmla="*/ 327809 h 2183904"/>
                <a:gd name="connsiteX9" fmla="*/ 1523696 w 2119729"/>
                <a:gd name="connsiteY9" fmla="*/ 334633 h 2183904"/>
                <a:gd name="connsiteX10" fmla="*/ 1783004 w 2119729"/>
                <a:gd name="connsiteY10" fmla="*/ 402872 h 2183904"/>
                <a:gd name="connsiteX11" fmla="*/ 1864890 w 2119729"/>
                <a:gd name="connsiteY11" fmla="*/ 436991 h 2183904"/>
                <a:gd name="connsiteX12" fmla="*/ 1967248 w 2119729"/>
                <a:gd name="connsiteY12" fmla="*/ 532525 h 2183904"/>
                <a:gd name="connsiteX13" fmla="*/ 2090078 w 2119729"/>
                <a:gd name="connsiteY13" fmla="*/ 709946 h 2183904"/>
                <a:gd name="connsiteX14" fmla="*/ 2110550 w 2119729"/>
                <a:gd name="connsiteY14" fmla="*/ 778185 h 2183904"/>
                <a:gd name="connsiteX15" fmla="*/ 2103726 w 2119729"/>
                <a:gd name="connsiteY15" fmla="*/ 1057964 h 2183904"/>
                <a:gd name="connsiteX16" fmla="*/ 2096902 w 2119729"/>
                <a:gd name="connsiteY16" fmla="*/ 1112555 h 2183904"/>
                <a:gd name="connsiteX17" fmla="*/ 2083254 w 2119729"/>
                <a:gd name="connsiteY17" fmla="*/ 1173970 h 2183904"/>
                <a:gd name="connsiteX18" fmla="*/ 2069607 w 2119729"/>
                <a:gd name="connsiteY18" fmla="*/ 1262680 h 2183904"/>
                <a:gd name="connsiteX19" fmla="*/ 2096902 w 2119729"/>
                <a:gd name="connsiteY19" fmla="*/ 1542460 h 2183904"/>
                <a:gd name="connsiteX20" fmla="*/ 2117374 w 2119729"/>
                <a:gd name="connsiteY20" fmla="*/ 1651642 h 2183904"/>
                <a:gd name="connsiteX21" fmla="*/ 2090078 w 2119729"/>
                <a:gd name="connsiteY21" fmla="*/ 1822239 h 2183904"/>
                <a:gd name="connsiteX22" fmla="*/ 1967248 w 2119729"/>
                <a:gd name="connsiteY22" fmla="*/ 1958716 h 2183904"/>
                <a:gd name="connsiteX23" fmla="*/ 1666998 w 2119729"/>
                <a:gd name="connsiteY23" fmla="*/ 2163433 h 2183904"/>
                <a:gd name="connsiteX24" fmla="*/ 1578287 w 2119729"/>
                <a:gd name="connsiteY24" fmla="*/ 2183904 h 2183904"/>
                <a:gd name="connsiteX25" fmla="*/ 1394042 w 2119729"/>
                <a:gd name="connsiteY25" fmla="*/ 2177080 h 2183904"/>
                <a:gd name="connsiteX26" fmla="*/ 1202974 w 2119729"/>
                <a:gd name="connsiteY26" fmla="*/ 2129313 h 2183904"/>
                <a:gd name="connsiteX27" fmla="*/ 1107439 w 2119729"/>
                <a:gd name="connsiteY27" fmla="*/ 2108842 h 2183904"/>
                <a:gd name="connsiteX28" fmla="*/ 1011905 w 2119729"/>
                <a:gd name="connsiteY28" fmla="*/ 2081546 h 2183904"/>
                <a:gd name="connsiteX29" fmla="*/ 827660 w 2119729"/>
                <a:gd name="connsiteY29" fmla="*/ 2054251 h 2183904"/>
                <a:gd name="connsiteX30" fmla="*/ 390932 w 2119729"/>
                <a:gd name="connsiteY30" fmla="*/ 2033779 h 2183904"/>
                <a:gd name="connsiteX31" fmla="*/ 206687 w 2119729"/>
                <a:gd name="connsiteY31" fmla="*/ 1890477 h 2183904"/>
                <a:gd name="connsiteX32" fmla="*/ 15618 w 2119729"/>
                <a:gd name="connsiteY32" fmla="*/ 1658466 h 2183904"/>
                <a:gd name="connsiteX33" fmla="*/ 36090 w 2119729"/>
                <a:gd name="connsiteY33" fmla="*/ 1392334 h 2183904"/>
                <a:gd name="connsiteX34" fmla="*/ 138448 w 2119729"/>
                <a:gd name="connsiteY34" fmla="*/ 1228561 h 2183904"/>
                <a:gd name="connsiteX35" fmla="*/ 220335 w 2119729"/>
                <a:gd name="connsiteY35" fmla="*/ 1085260 h 2183904"/>
                <a:gd name="connsiteX36" fmla="*/ 240807 w 2119729"/>
                <a:gd name="connsiteY36" fmla="*/ 996549 h 2183904"/>
                <a:gd name="connsiteX37" fmla="*/ 77033 w 2119729"/>
                <a:gd name="connsiteY37" fmla="*/ 669003 h 2183904"/>
                <a:gd name="connsiteX38" fmla="*/ 42914 w 2119729"/>
                <a:gd name="connsiteY38" fmla="*/ 587116 h 2183904"/>
                <a:gd name="connsiteX39" fmla="*/ 36090 w 2119729"/>
                <a:gd name="connsiteY39" fmla="*/ 491582 h 2183904"/>
                <a:gd name="connsiteX40" fmla="*/ 83857 w 2119729"/>
                <a:gd name="connsiteY40" fmla="*/ 266394 h 2183904"/>
                <a:gd name="connsiteX41" fmla="*/ 97505 w 2119729"/>
                <a:gd name="connsiteY41" fmla="*/ 211803 h 2183904"/>
                <a:gd name="connsiteX42" fmla="*/ 138448 w 2119729"/>
                <a:gd name="connsiteY42" fmla="*/ 109445 h 2183904"/>
                <a:gd name="connsiteX43" fmla="*/ 165744 w 2119729"/>
                <a:gd name="connsiteY43" fmla="*/ 75325 h 2183904"/>
                <a:gd name="connsiteX44" fmla="*/ 186215 w 2119729"/>
                <a:gd name="connsiteY44" fmla="*/ 41206 h 2183904"/>
                <a:gd name="connsiteX45" fmla="*/ 213511 w 2119729"/>
                <a:gd name="connsiteY45" fmla="*/ 263 h 2183904"/>
                <a:gd name="connsiteX46" fmla="*/ 356812 w 2119729"/>
                <a:gd name="connsiteY46" fmla="*/ 20734 h 2183904"/>
                <a:gd name="connsiteX47" fmla="*/ 465995 w 2119729"/>
                <a:gd name="connsiteY47" fmla="*/ 136740 h 2183904"/>
                <a:gd name="connsiteX48" fmla="*/ 363636 w 2119729"/>
                <a:gd name="connsiteY48" fmla="*/ 13910 h 218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119729" h="2183904">
                  <a:moveTo>
                    <a:pt x="363636" y="13910"/>
                  </a:moveTo>
                  <a:lnTo>
                    <a:pt x="363636" y="13910"/>
                  </a:lnTo>
                  <a:cubicBezTo>
                    <a:pt x="400030" y="23009"/>
                    <a:pt x="435656" y="36080"/>
                    <a:pt x="472818" y="41206"/>
                  </a:cubicBezTo>
                  <a:cubicBezTo>
                    <a:pt x="633814" y="63412"/>
                    <a:pt x="957314" y="95797"/>
                    <a:pt x="957314" y="95797"/>
                  </a:cubicBezTo>
                  <a:cubicBezTo>
                    <a:pt x="984610" y="104895"/>
                    <a:pt x="1011536" y="115188"/>
                    <a:pt x="1039201" y="123092"/>
                  </a:cubicBezTo>
                  <a:cubicBezTo>
                    <a:pt x="1059365" y="128853"/>
                    <a:pt x="1081383" y="128378"/>
                    <a:pt x="1100615" y="136740"/>
                  </a:cubicBezTo>
                  <a:cubicBezTo>
                    <a:pt x="1134251" y="151364"/>
                    <a:pt x="1166443" y="169819"/>
                    <a:pt x="1196150" y="191331"/>
                  </a:cubicBezTo>
                  <a:cubicBezTo>
                    <a:pt x="1332036" y="289731"/>
                    <a:pt x="1252802" y="258498"/>
                    <a:pt x="1359923" y="320985"/>
                  </a:cubicBezTo>
                  <a:cubicBezTo>
                    <a:pt x="1366136" y="324609"/>
                    <a:pt x="1373227" y="327212"/>
                    <a:pt x="1380395" y="327809"/>
                  </a:cubicBezTo>
                  <a:cubicBezTo>
                    <a:pt x="1428051" y="331780"/>
                    <a:pt x="1475929" y="332358"/>
                    <a:pt x="1523696" y="334633"/>
                  </a:cubicBezTo>
                  <a:cubicBezTo>
                    <a:pt x="1669290" y="354044"/>
                    <a:pt x="1612322" y="339475"/>
                    <a:pt x="1783004" y="402872"/>
                  </a:cubicBezTo>
                  <a:cubicBezTo>
                    <a:pt x="1810724" y="413168"/>
                    <a:pt x="1839041" y="422631"/>
                    <a:pt x="1864890" y="436991"/>
                  </a:cubicBezTo>
                  <a:cubicBezTo>
                    <a:pt x="1887148" y="449357"/>
                    <a:pt x="1959966" y="524203"/>
                    <a:pt x="1967248" y="532525"/>
                  </a:cubicBezTo>
                  <a:cubicBezTo>
                    <a:pt x="2018134" y="590681"/>
                    <a:pt x="2060047" y="639873"/>
                    <a:pt x="2090078" y="709946"/>
                  </a:cubicBezTo>
                  <a:cubicBezTo>
                    <a:pt x="2099433" y="731774"/>
                    <a:pt x="2103726" y="755439"/>
                    <a:pt x="2110550" y="778185"/>
                  </a:cubicBezTo>
                  <a:cubicBezTo>
                    <a:pt x="2126231" y="903631"/>
                    <a:pt x="2120413" y="829909"/>
                    <a:pt x="2103726" y="1057964"/>
                  </a:cubicBezTo>
                  <a:cubicBezTo>
                    <a:pt x="2102388" y="1076254"/>
                    <a:pt x="2100089" y="1094495"/>
                    <a:pt x="2096902" y="1112555"/>
                  </a:cubicBezTo>
                  <a:cubicBezTo>
                    <a:pt x="2093257" y="1133207"/>
                    <a:pt x="2087005" y="1153337"/>
                    <a:pt x="2083254" y="1173970"/>
                  </a:cubicBezTo>
                  <a:cubicBezTo>
                    <a:pt x="2077902" y="1203405"/>
                    <a:pt x="2074156" y="1233110"/>
                    <a:pt x="2069607" y="1262680"/>
                  </a:cubicBezTo>
                  <a:cubicBezTo>
                    <a:pt x="2078705" y="1355940"/>
                    <a:pt x="2086990" y="1449283"/>
                    <a:pt x="2096902" y="1542460"/>
                  </a:cubicBezTo>
                  <a:cubicBezTo>
                    <a:pt x="2099319" y="1565183"/>
                    <a:pt x="2114794" y="1638744"/>
                    <a:pt x="2117374" y="1651642"/>
                  </a:cubicBezTo>
                  <a:cubicBezTo>
                    <a:pt x="2108275" y="1708508"/>
                    <a:pt x="2115372" y="1770502"/>
                    <a:pt x="2090078" y="1822239"/>
                  </a:cubicBezTo>
                  <a:cubicBezTo>
                    <a:pt x="2063197" y="1877223"/>
                    <a:pt x="2014399" y="1919694"/>
                    <a:pt x="1967248" y="1958716"/>
                  </a:cubicBezTo>
                  <a:cubicBezTo>
                    <a:pt x="1806829" y="2091477"/>
                    <a:pt x="1820623" y="2114054"/>
                    <a:pt x="1666998" y="2163433"/>
                  </a:cubicBezTo>
                  <a:cubicBezTo>
                    <a:pt x="1638106" y="2172720"/>
                    <a:pt x="1607857" y="2177080"/>
                    <a:pt x="1578287" y="2183904"/>
                  </a:cubicBezTo>
                  <a:cubicBezTo>
                    <a:pt x="1516872" y="2181629"/>
                    <a:pt x="1455209" y="2183047"/>
                    <a:pt x="1394042" y="2177080"/>
                  </a:cubicBezTo>
                  <a:cubicBezTo>
                    <a:pt x="1334839" y="2171304"/>
                    <a:pt x="1259944" y="2143555"/>
                    <a:pt x="1202974" y="2129313"/>
                  </a:cubicBezTo>
                  <a:cubicBezTo>
                    <a:pt x="1171379" y="2121414"/>
                    <a:pt x="1139034" y="2116741"/>
                    <a:pt x="1107439" y="2108842"/>
                  </a:cubicBezTo>
                  <a:cubicBezTo>
                    <a:pt x="1075309" y="2100810"/>
                    <a:pt x="1044411" y="2087889"/>
                    <a:pt x="1011905" y="2081546"/>
                  </a:cubicBezTo>
                  <a:cubicBezTo>
                    <a:pt x="950969" y="2069656"/>
                    <a:pt x="827660" y="2054251"/>
                    <a:pt x="827660" y="2054251"/>
                  </a:cubicBezTo>
                  <a:cubicBezTo>
                    <a:pt x="658684" y="2061292"/>
                    <a:pt x="574069" y="2072520"/>
                    <a:pt x="390932" y="2033779"/>
                  </a:cubicBezTo>
                  <a:cubicBezTo>
                    <a:pt x="333535" y="2021637"/>
                    <a:pt x="236435" y="1920225"/>
                    <a:pt x="206687" y="1890477"/>
                  </a:cubicBezTo>
                  <a:cubicBezTo>
                    <a:pt x="39731" y="1723520"/>
                    <a:pt x="81001" y="1789228"/>
                    <a:pt x="15618" y="1658466"/>
                  </a:cubicBezTo>
                  <a:cubicBezTo>
                    <a:pt x="-4040" y="1540512"/>
                    <a:pt x="-12676" y="1546135"/>
                    <a:pt x="36090" y="1392334"/>
                  </a:cubicBezTo>
                  <a:cubicBezTo>
                    <a:pt x="53527" y="1337339"/>
                    <a:pt x="108203" y="1277909"/>
                    <a:pt x="138448" y="1228561"/>
                  </a:cubicBezTo>
                  <a:cubicBezTo>
                    <a:pt x="167197" y="1181654"/>
                    <a:pt x="220335" y="1085260"/>
                    <a:pt x="220335" y="1085260"/>
                  </a:cubicBezTo>
                  <a:cubicBezTo>
                    <a:pt x="227159" y="1055690"/>
                    <a:pt x="243555" y="1026772"/>
                    <a:pt x="240807" y="996549"/>
                  </a:cubicBezTo>
                  <a:cubicBezTo>
                    <a:pt x="224855" y="821075"/>
                    <a:pt x="151023" y="846581"/>
                    <a:pt x="77033" y="669003"/>
                  </a:cubicBezTo>
                  <a:lnTo>
                    <a:pt x="42914" y="587116"/>
                  </a:lnTo>
                  <a:cubicBezTo>
                    <a:pt x="40639" y="555271"/>
                    <a:pt x="33641" y="523414"/>
                    <a:pt x="36090" y="491582"/>
                  </a:cubicBezTo>
                  <a:cubicBezTo>
                    <a:pt x="52102" y="283425"/>
                    <a:pt x="48010" y="381106"/>
                    <a:pt x="83857" y="266394"/>
                  </a:cubicBezTo>
                  <a:cubicBezTo>
                    <a:pt x="89452" y="248491"/>
                    <a:pt x="91910" y="229706"/>
                    <a:pt x="97505" y="211803"/>
                  </a:cubicBezTo>
                  <a:cubicBezTo>
                    <a:pt x="101377" y="199412"/>
                    <a:pt x="130539" y="123003"/>
                    <a:pt x="138448" y="109445"/>
                  </a:cubicBezTo>
                  <a:cubicBezTo>
                    <a:pt x="145787" y="96864"/>
                    <a:pt x="157392" y="87257"/>
                    <a:pt x="165744" y="75325"/>
                  </a:cubicBezTo>
                  <a:cubicBezTo>
                    <a:pt x="173350" y="64459"/>
                    <a:pt x="179094" y="52395"/>
                    <a:pt x="186215" y="41206"/>
                  </a:cubicBezTo>
                  <a:cubicBezTo>
                    <a:pt x="195021" y="27368"/>
                    <a:pt x="204412" y="13911"/>
                    <a:pt x="213511" y="263"/>
                  </a:cubicBezTo>
                  <a:cubicBezTo>
                    <a:pt x="213649" y="272"/>
                    <a:pt x="329572" y="-3911"/>
                    <a:pt x="356812" y="20734"/>
                  </a:cubicBezTo>
                  <a:cubicBezTo>
                    <a:pt x="396189" y="56361"/>
                    <a:pt x="465995" y="136740"/>
                    <a:pt x="465995" y="136740"/>
                  </a:cubicBezTo>
                  <a:lnTo>
                    <a:pt x="363636" y="1391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64962F4-9271-DCAA-A090-EA5874776A1D}"/>
                    </a:ext>
                  </a:extLst>
                </p:cNvPr>
                <p:cNvSpPr txBox="1"/>
                <p:nvPr/>
              </p:nvSpPr>
              <p:spPr>
                <a:xfrm>
                  <a:off x="10003707" y="4253364"/>
                  <a:ext cx="33983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oMath>
                    </m:oMathPara>
                  </a14:m>
                  <a:endParaRPr lang="zh-CN" altLang="en-US" sz="28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64962F4-9271-DCAA-A090-EA5874776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707" y="4253364"/>
                  <a:ext cx="339837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D10E58F-C5DD-B179-434B-99E5B5292E9A}"/>
              </a:ext>
            </a:extLst>
          </p:cNvPr>
          <p:cNvGrpSpPr/>
          <p:nvPr/>
        </p:nvGrpSpPr>
        <p:grpSpPr>
          <a:xfrm>
            <a:off x="9165456" y="3571696"/>
            <a:ext cx="346515" cy="382009"/>
            <a:chOff x="9165456" y="3571696"/>
            <a:chExt cx="346515" cy="382009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B9ED1F6-DF66-31CF-4CFE-F56F794891DD}"/>
                </a:ext>
              </a:extLst>
            </p:cNvPr>
            <p:cNvSpPr/>
            <p:nvPr/>
          </p:nvSpPr>
          <p:spPr>
            <a:xfrm>
              <a:off x="9299470" y="3571696"/>
              <a:ext cx="78489" cy="7848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F8529318-F967-5E41-7E50-A93946C634E5}"/>
                    </a:ext>
                  </a:extLst>
                </p:cNvPr>
                <p:cNvSpPr txBox="1"/>
                <p:nvPr/>
              </p:nvSpPr>
              <p:spPr>
                <a:xfrm>
                  <a:off x="9165456" y="3584373"/>
                  <a:ext cx="34651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8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F8529318-F967-5E41-7E50-A93946C63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5456" y="3584373"/>
                  <a:ext cx="346515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7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D216127-8217-878A-5274-2374D6C9C04F}"/>
              </a:ext>
            </a:extLst>
          </p:cNvPr>
          <p:cNvGrpSpPr/>
          <p:nvPr/>
        </p:nvGrpSpPr>
        <p:grpSpPr>
          <a:xfrm>
            <a:off x="9021366" y="3080616"/>
            <a:ext cx="346515" cy="479154"/>
            <a:chOff x="9021366" y="3080616"/>
            <a:chExt cx="346515" cy="479154"/>
          </a:xfrm>
        </p:grpSpPr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6642D3E9-B7D7-85A0-1D47-88B58E737D96}"/>
                </a:ext>
              </a:extLst>
            </p:cNvPr>
            <p:cNvCxnSpPr/>
            <p:nvPr/>
          </p:nvCxnSpPr>
          <p:spPr>
            <a:xfrm>
              <a:off x="9040742" y="3310602"/>
              <a:ext cx="249168" cy="2491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34D9CEE-AC34-6DDB-4C48-1B66CD211520}"/>
                    </a:ext>
                  </a:extLst>
                </p:cNvPr>
                <p:cNvSpPr txBox="1"/>
                <p:nvPr/>
              </p:nvSpPr>
              <p:spPr>
                <a:xfrm>
                  <a:off x="9021366" y="3080616"/>
                  <a:ext cx="34651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34D9CEE-AC34-6DDB-4C48-1B66CD211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1366" y="3080616"/>
                  <a:ext cx="34651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1718A0-BB41-AE0F-F5AD-06209CA7439E}"/>
              </a:ext>
            </a:extLst>
          </p:cNvPr>
          <p:cNvGrpSpPr/>
          <p:nvPr/>
        </p:nvGrpSpPr>
        <p:grpSpPr>
          <a:xfrm>
            <a:off x="9205895" y="3122221"/>
            <a:ext cx="346515" cy="427316"/>
            <a:chOff x="9205895" y="3122221"/>
            <a:chExt cx="346515" cy="427316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6178283C-A1B4-F29A-05B1-EA413969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3805" y="3324305"/>
              <a:ext cx="153762" cy="22523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7F0844E2-8934-F505-FECD-8875E1C37491}"/>
                    </a:ext>
                  </a:extLst>
                </p:cNvPr>
                <p:cNvSpPr txBox="1"/>
                <p:nvPr/>
              </p:nvSpPr>
              <p:spPr>
                <a:xfrm>
                  <a:off x="9205895" y="3122221"/>
                  <a:ext cx="34651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7F0844E2-8934-F505-FECD-8875E1C37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5895" y="3122221"/>
                  <a:ext cx="346515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6FCE38F-B64B-8D7A-E62F-4AA98CB6A922}"/>
              </a:ext>
            </a:extLst>
          </p:cNvPr>
          <p:cNvGrpSpPr/>
          <p:nvPr/>
        </p:nvGrpSpPr>
        <p:grpSpPr>
          <a:xfrm>
            <a:off x="9403915" y="3422242"/>
            <a:ext cx="354947" cy="392851"/>
            <a:chOff x="9403915" y="3422242"/>
            <a:chExt cx="354947" cy="392851"/>
          </a:xfrm>
        </p:grpSpPr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22CE695C-3A75-FA31-A0D8-1081229FF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03915" y="3650185"/>
              <a:ext cx="242070" cy="16490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488C2E3-F5AA-80B7-1C24-213A001DAC51}"/>
                    </a:ext>
                  </a:extLst>
                </p:cNvPr>
                <p:cNvSpPr txBox="1"/>
                <p:nvPr/>
              </p:nvSpPr>
              <p:spPr>
                <a:xfrm>
                  <a:off x="9412347" y="3422242"/>
                  <a:ext cx="34651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488C2E3-F5AA-80B7-1C24-213A001DA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2347" y="3422242"/>
                  <a:ext cx="346515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7424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5161144" y="3031664"/>
            <a:ext cx="6278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第一章 复数与复变函数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5699592" y="4209426"/>
            <a:ext cx="5172933" cy="46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复数的表示与运算    复变函数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5020550" y="4005265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6166912" y="2236230"/>
            <a:ext cx="4238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复变函数与积分变换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A8A54D-7560-5961-878F-98B647807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7" r="11796"/>
          <a:stretch/>
        </p:blipFill>
        <p:spPr>
          <a:xfrm>
            <a:off x="640432" y="784543"/>
            <a:ext cx="3643765" cy="50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145ED6-950B-3984-392F-B50A3E3A7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0" r="14009"/>
          <a:stretch/>
        </p:blipFill>
        <p:spPr>
          <a:xfrm>
            <a:off x="952894" y="1033457"/>
            <a:ext cx="3566858" cy="5039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2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复数的表示与运算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298962"/>
                <a:ext cx="11108176" cy="1296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众所周知，由于解方程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=−1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的需要，人们引入了虚数单位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，并规定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𝑖</m:t>
                        </m:r>
                      </m:e>
                      <m:sup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=−1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</a:t>
                </a:r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由实数和虚数组合而成的数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𝑖𝑦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，称为 复数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𝑧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ea typeface="方正小标宋简体" panose="02000000000000000000" pitchFamily="2" charset="-122"/>
                  </a:rPr>
                  <a:t>实数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𝑅𝑒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称作复数的实部，实数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称作复数的虚部。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显然，复数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𝑧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𝑖𝑦</m:t>
                    </m:r>
                  </m:oMath>
                </a14:m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可以和 平面上的点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一一对应，由此得到如下三种表示复数的方法：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298962"/>
                <a:ext cx="11108176" cy="1296381"/>
              </a:xfrm>
              <a:prstGeom prst="rect">
                <a:avLst/>
              </a:prstGeom>
              <a:blipFill>
                <a:blip r:embed="rId5"/>
                <a:stretch>
                  <a:fillRect l="-274" b="-5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CFCFE9ED-E2C0-E136-C16A-73B705043080}"/>
              </a:ext>
            </a:extLst>
          </p:cNvPr>
          <p:cNvSpPr txBox="1"/>
          <p:nvPr/>
        </p:nvSpPr>
        <p:spPr>
          <a:xfrm>
            <a:off x="3755567" y="775742"/>
            <a:ext cx="190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复数的两种表示法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3B7561B-367F-F61E-CE0B-8E7D1B196616}"/>
              </a:ext>
            </a:extLst>
          </p:cNvPr>
          <p:cNvGrpSpPr/>
          <p:nvPr/>
        </p:nvGrpSpPr>
        <p:grpSpPr>
          <a:xfrm>
            <a:off x="576364" y="2712099"/>
            <a:ext cx="2534896" cy="3013820"/>
            <a:chOff x="576364" y="2712099"/>
            <a:chExt cx="2534896" cy="3013820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6DCCD8E3-C52A-B00B-6510-CCC3DEC7D56D}"/>
                </a:ext>
              </a:extLst>
            </p:cNvPr>
            <p:cNvGrpSpPr/>
            <p:nvPr/>
          </p:nvGrpSpPr>
          <p:grpSpPr>
            <a:xfrm>
              <a:off x="576364" y="2712099"/>
              <a:ext cx="2534896" cy="3013820"/>
              <a:chOff x="507459" y="2712099"/>
              <a:chExt cx="2534896" cy="3013820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35562A03-D7F3-A0B4-019B-1E335FF66D15}"/>
                  </a:ext>
                </a:extLst>
              </p:cNvPr>
              <p:cNvSpPr/>
              <p:nvPr/>
            </p:nvSpPr>
            <p:spPr>
              <a:xfrm>
                <a:off x="507459" y="2712099"/>
                <a:ext cx="2534896" cy="284693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503AED7F-1BD7-DB53-5C25-9AC4A314DCC8}"/>
                  </a:ext>
                </a:extLst>
              </p:cNvPr>
              <p:cNvGrpSpPr/>
              <p:nvPr/>
            </p:nvGrpSpPr>
            <p:grpSpPr>
              <a:xfrm>
                <a:off x="1275825" y="3683620"/>
                <a:ext cx="860619" cy="655736"/>
                <a:chOff x="2106443" y="3683620"/>
                <a:chExt cx="860619" cy="655736"/>
              </a:xfrm>
            </p:grpSpPr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D3A0FB92-1600-FD92-0A1A-E19F815CA74E}"/>
                    </a:ext>
                  </a:extLst>
                </p:cNvPr>
                <p:cNvCxnSpPr/>
                <p:nvPr/>
              </p:nvCxnSpPr>
              <p:spPr>
                <a:xfrm>
                  <a:off x="2106443" y="3721168"/>
                  <a:ext cx="823071" cy="0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DDACB340-C4CC-241F-EE4D-656D4725BA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29515" y="3721168"/>
                  <a:ext cx="0" cy="618188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BEF00F96-E5FE-0FF4-B5D5-AC2FCE150F7D}"/>
                    </a:ext>
                  </a:extLst>
                </p:cNvPr>
                <p:cNvSpPr/>
                <p:nvPr/>
              </p:nvSpPr>
              <p:spPr>
                <a:xfrm>
                  <a:off x="2891966" y="3683620"/>
                  <a:ext cx="75096" cy="7509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2CA32B26-9756-9941-A387-16071BEF8D49}"/>
                  </a:ext>
                </a:extLst>
              </p:cNvPr>
              <p:cNvGrpSpPr/>
              <p:nvPr/>
            </p:nvGrpSpPr>
            <p:grpSpPr>
              <a:xfrm>
                <a:off x="787674" y="2765993"/>
                <a:ext cx="2137276" cy="2922381"/>
                <a:chOff x="1618292" y="2765993"/>
                <a:chExt cx="2137276" cy="2922381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4BC09DC6-0CAF-8868-CA7A-2E3F8938212B}"/>
                    </a:ext>
                  </a:extLst>
                </p:cNvPr>
                <p:cNvGrpSpPr/>
                <p:nvPr/>
              </p:nvGrpSpPr>
              <p:grpSpPr>
                <a:xfrm>
                  <a:off x="1618292" y="2765993"/>
                  <a:ext cx="2137276" cy="2922381"/>
                  <a:chOff x="6594467" y="2153909"/>
                  <a:chExt cx="1246172" cy="1703940"/>
                </a:xfrm>
              </p:grpSpPr>
              <p:grpSp>
                <p:nvGrpSpPr>
                  <p:cNvPr id="7" name="组合 6">
                    <a:extLst>
                      <a:ext uri="{FF2B5EF4-FFF2-40B4-BE49-F238E27FC236}">
                        <a16:creationId xmlns:a16="http://schemas.microsoft.com/office/drawing/2014/main" id="{94ACBE65-E99C-CC4E-76C2-BCC996A993D0}"/>
                      </a:ext>
                    </a:extLst>
                  </p:cNvPr>
                  <p:cNvGrpSpPr/>
                  <p:nvPr/>
                </p:nvGrpSpPr>
                <p:grpSpPr>
                  <a:xfrm>
                    <a:off x="6594467" y="2284716"/>
                    <a:ext cx="1176762" cy="1573133"/>
                    <a:chOff x="6796067" y="2284716"/>
                    <a:chExt cx="1176762" cy="1573133"/>
                  </a:xfrm>
                </p:grpSpPr>
                <p:cxnSp>
                  <p:nvCxnSpPr>
                    <p:cNvPr id="13" name="直接箭头连接符 12">
                      <a:extLst>
                        <a:ext uri="{FF2B5EF4-FFF2-40B4-BE49-F238E27FC236}">
                          <a16:creationId xmlns:a16="http://schemas.microsoft.com/office/drawing/2014/main" id="{2DE57BD9-9026-186A-A63B-93135B9EF5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796067" y="3071284"/>
                      <a:ext cx="1176762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直接箭头连接符 13">
                      <a:extLst>
                        <a:ext uri="{FF2B5EF4-FFF2-40B4-BE49-F238E27FC236}">
                          <a16:creationId xmlns:a16="http://schemas.microsoft.com/office/drawing/2014/main" id="{35282F1D-DE74-D009-B0F1-30338BC09B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6294126" y="3071283"/>
                      <a:ext cx="1573133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文本框 9">
                        <a:extLst>
                          <a:ext uri="{FF2B5EF4-FFF2-40B4-BE49-F238E27FC236}">
                            <a16:creationId xmlns:a16="http://schemas.microsoft.com/office/drawing/2014/main" id="{E4C552C5-4AC2-0980-9FFE-37DF9D53F6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77919" y="3071283"/>
                        <a:ext cx="26272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2" name="文本框 21">
                        <a:extLst>
                          <a:ext uri="{FF2B5EF4-FFF2-40B4-BE49-F238E27FC236}">
                            <a16:creationId xmlns:a16="http://schemas.microsoft.com/office/drawing/2014/main" id="{B794A8D3-7314-5AC1-741C-1369AFAED3D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77919" y="3071283"/>
                        <a:ext cx="262720" cy="33855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文本框 11">
                        <a:extLst>
                          <a:ext uri="{FF2B5EF4-FFF2-40B4-BE49-F238E27FC236}">
                            <a16:creationId xmlns:a16="http://schemas.microsoft.com/office/drawing/2014/main" id="{2FA3F806-71E0-E40A-5E9D-6F7CD980510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79092" y="2153909"/>
                        <a:ext cx="26272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2" name="文本框 11">
                        <a:extLst>
                          <a:ext uri="{FF2B5EF4-FFF2-40B4-BE49-F238E27FC236}">
                            <a16:creationId xmlns:a16="http://schemas.microsoft.com/office/drawing/2014/main" id="{2FA3F806-71E0-E40A-5E9D-6F7CD980510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79092" y="2153909"/>
                        <a:ext cx="262720" cy="33855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78799DA5-D385-5FBB-994C-11C9D2AD7D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02722" y="4339356"/>
                      <a:ext cx="45058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28" name="文本框 27">
                      <a:extLst>
                        <a:ext uri="{FF2B5EF4-FFF2-40B4-BE49-F238E27FC236}">
                          <a16:creationId xmlns:a16="http://schemas.microsoft.com/office/drawing/2014/main" id="{78799DA5-D385-5FBB-994C-11C9D2AD7D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02722" y="4339356"/>
                      <a:ext cx="450584" cy="33855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DCD79086-07C3-719F-772B-BFA777E1A0EA}"/>
                  </a:ext>
                </a:extLst>
              </p:cNvPr>
              <p:cNvSpPr/>
              <p:nvPr/>
            </p:nvSpPr>
            <p:spPr>
              <a:xfrm>
                <a:off x="836830" y="5296097"/>
                <a:ext cx="1921043" cy="429822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直角坐标下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C5B6637-F27D-5D1F-4C57-20182DA10123}"/>
                      </a:ext>
                    </a:extLst>
                  </p:cNvPr>
                  <p:cNvSpPr txBox="1"/>
                  <p:nvPr/>
                </p:nvSpPr>
                <p:spPr>
                  <a:xfrm>
                    <a:off x="1895747" y="4340001"/>
                    <a:ext cx="40629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sz="1600" b="1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3C5B6637-F27D-5D1F-4C57-20182DA101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5747" y="4340001"/>
                    <a:ext cx="40629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35DDEC-BA8B-8889-0CFF-BDFD7B116368}"/>
                      </a:ext>
                    </a:extLst>
                  </p:cNvPr>
                  <p:cNvSpPr txBox="1"/>
                  <p:nvPr/>
                </p:nvSpPr>
                <p:spPr>
                  <a:xfrm>
                    <a:off x="872104" y="3551891"/>
                    <a:ext cx="40629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A35DDEC-BA8B-8889-0CFF-BDFD7B1163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104" y="3551891"/>
                    <a:ext cx="406298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C89858AC-37AD-0E61-5FB9-B9BCE97ACA3A}"/>
                    </a:ext>
                  </a:extLst>
                </p:cNvPr>
                <p:cNvSpPr txBox="1"/>
                <p:nvPr/>
              </p:nvSpPr>
              <p:spPr>
                <a:xfrm>
                  <a:off x="1339647" y="4905224"/>
                  <a:ext cx="14871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altLang="zh-CN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C89858AC-37AD-0E61-5FB9-B9BCE97ACA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647" y="4905224"/>
                  <a:ext cx="1487131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8BDF045-59FE-7F10-9285-635DC99BD20D}"/>
              </a:ext>
            </a:extLst>
          </p:cNvPr>
          <p:cNvGrpSpPr/>
          <p:nvPr/>
        </p:nvGrpSpPr>
        <p:grpSpPr>
          <a:xfrm>
            <a:off x="9080740" y="2712099"/>
            <a:ext cx="2534896" cy="2996764"/>
            <a:chOff x="9080740" y="2712099"/>
            <a:chExt cx="2534896" cy="2996764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7E1F175D-5117-4BD4-B821-B18E36A33B5B}"/>
                </a:ext>
              </a:extLst>
            </p:cNvPr>
            <p:cNvGrpSpPr/>
            <p:nvPr/>
          </p:nvGrpSpPr>
          <p:grpSpPr>
            <a:xfrm>
              <a:off x="9080740" y="2712099"/>
              <a:ext cx="2534896" cy="2996764"/>
              <a:chOff x="9309519" y="2730871"/>
              <a:chExt cx="2534896" cy="2996764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CC31CF16-2CD7-31CC-8BB1-F0674E61A63C}"/>
                  </a:ext>
                </a:extLst>
              </p:cNvPr>
              <p:cNvSpPr/>
              <p:nvPr/>
            </p:nvSpPr>
            <p:spPr>
              <a:xfrm>
                <a:off x="9309519" y="2730871"/>
                <a:ext cx="2534896" cy="284693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4EBE6CED-4381-BF6E-8E81-F73AD1C26084}"/>
                  </a:ext>
                </a:extLst>
              </p:cNvPr>
              <p:cNvGrpSpPr/>
              <p:nvPr/>
            </p:nvGrpSpPr>
            <p:grpSpPr>
              <a:xfrm>
                <a:off x="9776462" y="3683620"/>
                <a:ext cx="1173180" cy="946058"/>
                <a:chOff x="9776462" y="3683620"/>
                <a:chExt cx="1173180" cy="946058"/>
              </a:xfrm>
            </p:grpSpPr>
            <p:sp>
              <p:nvSpPr>
                <p:cNvPr id="49" name="弧形 48">
                  <a:extLst>
                    <a:ext uri="{FF2B5EF4-FFF2-40B4-BE49-F238E27FC236}">
                      <a16:creationId xmlns:a16="http://schemas.microsoft.com/office/drawing/2014/main" id="{A67C1F3F-80A4-D361-707F-7777F28CB1AE}"/>
                    </a:ext>
                  </a:extLst>
                </p:cNvPr>
                <p:cNvSpPr/>
                <p:nvPr/>
              </p:nvSpPr>
              <p:spPr>
                <a:xfrm>
                  <a:off x="9776462" y="4011492"/>
                  <a:ext cx="618186" cy="618186"/>
                </a:xfrm>
                <a:prstGeom prst="arc">
                  <a:avLst>
                    <a:gd name="adj1" fmla="val 19613851"/>
                    <a:gd name="adj2" fmla="val 259244"/>
                  </a:avLst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3858C104-B3B9-1AB2-FBC3-628164FD703A}"/>
                    </a:ext>
                  </a:extLst>
                </p:cNvPr>
                <p:cNvGrpSpPr/>
                <p:nvPr/>
              </p:nvGrpSpPr>
              <p:grpSpPr>
                <a:xfrm>
                  <a:off x="10085556" y="3683620"/>
                  <a:ext cx="864086" cy="655736"/>
                  <a:chOff x="2102976" y="3683620"/>
                  <a:chExt cx="864086" cy="655736"/>
                </a:xfrm>
              </p:grpSpPr>
              <p:cxnSp>
                <p:nvCxnSpPr>
                  <p:cNvPr id="46" name="直接连接符 45">
                    <a:extLst>
                      <a:ext uri="{FF2B5EF4-FFF2-40B4-BE49-F238E27FC236}">
                        <a16:creationId xmlns:a16="http://schemas.microsoft.com/office/drawing/2014/main" id="{DEFEB86F-3FFC-EE96-2FA1-4507CF44F9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02976" y="3721168"/>
                    <a:ext cx="826539" cy="618188"/>
                  </a:xfrm>
                  <a:prstGeom prst="line">
                    <a:avLst/>
                  </a:prstGeom>
                  <a:ln w="28575">
                    <a:solidFill>
                      <a:schemeClr val="accent2"/>
                    </a:solidFill>
                    <a:prstDash val="sysDot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FBD586B7-B59F-C28F-255E-B6FC0CC2FDF1}"/>
                      </a:ext>
                    </a:extLst>
                  </p:cNvPr>
                  <p:cNvSpPr/>
                  <p:nvPr/>
                </p:nvSpPr>
                <p:spPr>
                  <a:xfrm>
                    <a:off x="2891966" y="3683620"/>
                    <a:ext cx="75096" cy="75096"/>
                  </a:xfrm>
                  <a:prstGeom prst="ellipse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F228DCAA-1960-6DC9-494F-817166531BF9}"/>
                  </a:ext>
                </a:extLst>
              </p:cNvPr>
              <p:cNvGrpSpPr/>
              <p:nvPr/>
            </p:nvGrpSpPr>
            <p:grpSpPr>
              <a:xfrm>
                <a:off x="9538302" y="2765993"/>
                <a:ext cx="2077332" cy="2922381"/>
                <a:chOff x="9538302" y="2765993"/>
                <a:chExt cx="2077332" cy="2922381"/>
              </a:xfrm>
            </p:grpSpPr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6BB011FE-499C-C07D-B389-1BD9D63F5324}"/>
                    </a:ext>
                  </a:extLst>
                </p:cNvPr>
                <p:cNvGrpSpPr/>
                <p:nvPr/>
              </p:nvGrpSpPr>
              <p:grpSpPr>
                <a:xfrm>
                  <a:off x="9538302" y="2765993"/>
                  <a:ext cx="2077332" cy="2922381"/>
                  <a:chOff x="6560008" y="2153909"/>
                  <a:chExt cx="1211221" cy="1703940"/>
                </a:xfrm>
              </p:grpSpPr>
              <p:grpSp>
                <p:nvGrpSpPr>
                  <p:cNvPr id="20" name="组合 19">
                    <a:extLst>
                      <a:ext uri="{FF2B5EF4-FFF2-40B4-BE49-F238E27FC236}">
                        <a16:creationId xmlns:a16="http://schemas.microsoft.com/office/drawing/2014/main" id="{498BFE9A-87B1-23D8-05D0-E2008D7DADD2}"/>
                      </a:ext>
                    </a:extLst>
                  </p:cNvPr>
                  <p:cNvGrpSpPr/>
                  <p:nvPr/>
                </p:nvGrpSpPr>
                <p:grpSpPr>
                  <a:xfrm>
                    <a:off x="6560008" y="2284716"/>
                    <a:ext cx="1211221" cy="1573133"/>
                    <a:chOff x="6761608" y="2284716"/>
                    <a:chExt cx="1211221" cy="1573133"/>
                  </a:xfrm>
                </p:grpSpPr>
                <p:cxnSp>
                  <p:nvCxnSpPr>
                    <p:cNvPr id="25" name="直接箭头连接符 24">
                      <a:extLst>
                        <a:ext uri="{FF2B5EF4-FFF2-40B4-BE49-F238E27FC236}">
                          <a16:creationId xmlns:a16="http://schemas.microsoft.com/office/drawing/2014/main" id="{7AD15D79-B380-FABB-3D5E-392310B9F1B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761608" y="3071284"/>
                      <a:ext cx="1211221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直接箭头连接符 25">
                      <a:extLst>
                        <a:ext uri="{FF2B5EF4-FFF2-40B4-BE49-F238E27FC236}">
                          <a16:creationId xmlns:a16="http://schemas.microsoft.com/office/drawing/2014/main" id="{1CD45643-5A7D-81A4-1CD0-33C5E55721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6294126" y="3071283"/>
                      <a:ext cx="1573133" cy="0"/>
                    </a:xfrm>
                    <a:prstGeom prst="straightConnector1">
                      <a:avLst/>
                    </a:prstGeom>
                    <a:ln w="28575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文本框 21">
                        <a:extLst>
                          <a:ext uri="{FF2B5EF4-FFF2-40B4-BE49-F238E27FC236}">
                            <a16:creationId xmlns:a16="http://schemas.microsoft.com/office/drawing/2014/main" id="{2B0605D3-0C7A-D9F7-6020-9618D5242D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77918" y="3071283"/>
                        <a:ext cx="193310" cy="1973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2" name="文本框 21">
                        <a:extLst>
                          <a:ext uri="{FF2B5EF4-FFF2-40B4-BE49-F238E27FC236}">
                            <a16:creationId xmlns:a16="http://schemas.microsoft.com/office/drawing/2014/main" id="{2B0605D3-0C7A-D9F7-6020-9618D5242D8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77918" y="3071283"/>
                        <a:ext cx="193310" cy="19739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文本框 22">
                        <a:extLst>
                          <a:ext uri="{FF2B5EF4-FFF2-40B4-BE49-F238E27FC236}">
                            <a16:creationId xmlns:a16="http://schemas.microsoft.com/office/drawing/2014/main" id="{99EE056C-94A9-7C29-6690-A9FA0C44C4F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79091" y="2153909"/>
                        <a:ext cx="267067" cy="1973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3" name="文本框 22">
                        <a:extLst>
                          <a:ext uri="{FF2B5EF4-FFF2-40B4-BE49-F238E27FC236}">
                            <a16:creationId xmlns:a16="http://schemas.microsoft.com/office/drawing/2014/main" id="{99EE056C-94A9-7C29-6690-A9FA0C44C4F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79091" y="2153909"/>
                        <a:ext cx="267067" cy="19739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b="-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661CAA3F-50F7-B498-BBEB-F0AAA28060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68348" y="4339356"/>
                      <a:ext cx="45058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661CAA3F-50F7-B498-BBEB-F0AAA28060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68348" y="4339356"/>
                      <a:ext cx="450584" cy="3385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482FA656-6A10-7367-944F-FF994D7129AE}"/>
                  </a:ext>
                </a:extLst>
              </p:cNvPr>
              <p:cNvSpPr/>
              <p:nvPr/>
            </p:nvSpPr>
            <p:spPr>
              <a:xfrm>
                <a:off x="9616446" y="5297813"/>
                <a:ext cx="1921043" cy="429822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极坐标下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003711A-35EE-BE89-7965-C5929FD3F8CD}"/>
                    </a:ext>
                  </a:extLst>
                </p:cNvPr>
                <p:cNvSpPr txBox="1"/>
                <p:nvPr/>
              </p:nvSpPr>
              <p:spPr>
                <a:xfrm>
                  <a:off x="9955487" y="4655744"/>
                  <a:ext cx="135322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altLang="zh-CN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∈[−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altLang="zh-CN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003711A-35EE-BE89-7965-C5929FD3F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5487" y="4655744"/>
                  <a:ext cx="1353223" cy="584775"/>
                </a:xfrm>
                <a:prstGeom prst="rect">
                  <a:avLst/>
                </a:prstGeom>
                <a:blipFill>
                  <a:blip r:embed="rId17"/>
                  <a:stretch>
                    <a:fillRect b="-5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748A0AD-6A9C-B1D5-EAC5-BC79E0C5ABB5}"/>
                    </a:ext>
                  </a:extLst>
                </p:cNvPr>
                <p:cNvSpPr txBox="1"/>
                <p:nvPr/>
              </p:nvSpPr>
              <p:spPr>
                <a:xfrm>
                  <a:off x="10066897" y="3643481"/>
                  <a:ext cx="4062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zh-CN" altLang="en-US" sz="16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748A0AD-6A9C-B1D5-EAC5-BC79E0C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6897" y="3643481"/>
                  <a:ext cx="406298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D5B4635-3587-D337-B06A-96FB70F4BF21}"/>
                    </a:ext>
                  </a:extLst>
                </p:cNvPr>
                <p:cNvSpPr txBox="1"/>
                <p:nvPr/>
              </p:nvSpPr>
              <p:spPr>
                <a:xfrm>
                  <a:off x="10160135" y="3992720"/>
                  <a:ext cx="4062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7D5B4635-3587-D337-B06A-96FB70F4B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0135" y="3992720"/>
                  <a:ext cx="406298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标注: 线形 65">
                <a:extLst>
                  <a:ext uri="{FF2B5EF4-FFF2-40B4-BE49-F238E27FC236}">
                    <a16:creationId xmlns:a16="http://schemas.microsoft.com/office/drawing/2014/main" id="{B7592D50-B333-BD35-2CF8-838EFB84BA2A}"/>
                  </a:ext>
                </a:extLst>
              </p:cNvPr>
              <p:cNvSpPr/>
              <p:nvPr/>
            </p:nvSpPr>
            <p:spPr>
              <a:xfrm>
                <a:off x="2798478" y="3429798"/>
                <a:ext cx="2534896" cy="507643"/>
              </a:xfrm>
              <a:prstGeom prst="borderCallout1">
                <a:avLst>
                  <a:gd name="adj1" fmla="val 65518"/>
                  <a:gd name="adj2" fmla="val -5006"/>
                  <a:gd name="adj3" fmla="val 58242"/>
                  <a:gd name="adj4" fmla="val -1995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实虚部：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6" name="标注: 线形 65">
                <a:extLst>
                  <a:ext uri="{FF2B5EF4-FFF2-40B4-BE49-F238E27FC236}">
                    <a16:creationId xmlns:a16="http://schemas.microsoft.com/office/drawing/2014/main" id="{B7592D50-B333-BD35-2CF8-838EFB84B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78" y="3429798"/>
                <a:ext cx="2534896" cy="507643"/>
              </a:xfrm>
              <a:prstGeom prst="borderCallout1">
                <a:avLst>
                  <a:gd name="adj1" fmla="val 65518"/>
                  <a:gd name="adj2" fmla="val -5006"/>
                  <a:gd name="adj3" fmla="val 58242"/>
                  <a:gd name="adj4" fmla="val -19957"/>
                </a:avLst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标注: 线形 66">
                <a:extLst>
                  <a:ext uri="{FF2B5EF4-FFF2-40B4-BE49-F238E27FC236}">
                    <a16:creationId xmlns:a16="http://schemas.microsoft.com/office/drawing/2014/main" id="{81D3B8CB-0979-CF30-9D00-15964824D94E}"/>
                  </a:ext>
                </a:extLst>
              </p:cNvPr>
              <p:cNvSpPr/>
              <p:nvPr/>
            </p:nvSpPr>
            <p:spPr>
              <a:xfrm flipH="1">
                <a:off x="5927387" y="2878592"/>
                <a:ext cx="3437834" cy="504026"/>
              </a:xfrm>
              <a:prstGeom prst="borderCallout1">
                <a:avLst>
                  <a:gd name="adj1" fmla="val 65518"/>
                  <a:gd name="adj2" fmla="val -5006"/>
                  <a:gd name="adj3" fmla="val 140660"/>
                  <a:gd name="adj4" fmla="val -32939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三角表示：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7" name="标注: 线形 66">
                <a:extLst>
                  <a:ext uri="{FF2B5EF4-FFF2-40B4-BE49-F238E27FC236}">
                    <a16:creationId xmlns:a16="http://schemas.microsoft.com/office/drawing/2014/main" id="{81D3B8CB-0979-CF30-9D00-15964824D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27387" y="2878592"/>
                <a:ext cx="3437834" cy="504026"/>
              </a:xfrm>
              <a:prstGeom prst="borderCallout1">
                <a:avLst>
                  <a:gd name="adj1" fmla="val 65518"/>
                  <a:gd name="adj2" fmla="val -5006"/>
                  <a:gd name="adj3" fmla="val 140660"/>
                  <a:gd name="adj4" fmla="val -32939"/>
                </a:avLst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标注: 线形 67">
                <a:extLst>
                  <a:ext uri="{FF2B5EF4-FFF2-40B4-BE49-F238E27FC236}">
                    <a16:creationId xmlns:a16="http://schemas.microsoft.com/office/drawing/2014/main" id="{F3D97D18-F04C-C836-DE90-7435B9A44CBD}"/>
                  </a:ext>
                </a:extLst>
              </p:cNvPr>
              <p:cNvSpPr/>
              <p:nvPr/>
            </p:nvSpPr>
            <p:spPr>
              <a:xfrm flipH="1">
                <a:off x="5933005" y="4068571"/>
                <a:ext cx="2211358" cy="504026"/>
              </a:xfrm>
              <a:prstGeom prst="borderCallout1">
                <a:avLst>
                  <a:gd name="adj1" fmla="val 65518"/>
                  <a:gd name="adj2" fmla="val -5006"/>
                  <a:gd name="adj3" fmla="val -98718"/>
                  <a:gd name="adj4" fmla="val -106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指数表示：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8" name="标注: 线形 67">
                <a:extLst>
                  <a:ext uri="{FF2B5EF4-FFF2-40B4-BE49-F238E27FC236}">
                    <a16:creationId xmlns:a16="http://schemas.microsoft.com/office/drawing/2014/main" id="{F3D97D18-F04C-C836-DE90-7435B9A44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33005" y="4068571"/>
                <a:ext cx="2211358" cy="504026"/>
              </a:xfrm>
              <a:prstGeom prst="borderCallout1">
                <a:avLst>
                  <a:gd name="adj1" fmla="val 65518"/>
                  <a:gd name="adj2" fmla="val -5006"/>
                  <a:gd name="adj3" fmla="val -98718"/>
                  <a:gd name="adj4" fmla="val -106000"/>
                </a:avLst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36701957-3269-329A-AB80-05D2F6E19F77}"/>
              </a:ext>
            </a:extLst>
          </p:cNvPr>
          <p:cNvGrpSpPr/>
          <p:nvPr/>
        </p:nvGrpSpPr>
        <p:grpSpPr>
          <a:xfrm>
            <a:off x="6002923" y="3385656"/>
            <a:ext cx="3065647" cy="671024"/>
            <a:chOff x="6002923" y="3385656"/>
            <a:chExt cx="3065647" cy="6710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F393B43-6528-2F8C-0632-D38C41572F20}"/>
                    </a:ext>
                  </a:extLst>
                </p:cNvPr>
                <p:cNvSpPr txBox="1"/>
                <p:nvPr/>
              </p:nvSpPr>
              <p:spPr>
                <a:xfrm>
                  <a:off x="6086748" y="3549111"/>
                  <a:ext cx="2981822" cy="3493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欧拉公式：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𝜃</m:t>
                          </m:r>
                        </m:sup>
                      </m:sSup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endPara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F393B43-6528-2F8C-0632-D38C41572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748" y="3549111"/>
                  <a:ext cx="2981822" cy="349391"/>
                </a:xfrm>
                <a:prstGeom prst="rect">
                  <a:avLst/>
                </a:prstGeom>
                <a:blipFill>
                  <a:blip r:embed="rId23"/>
                  <a:stretch>
                    <a:fillRect l="-1020" t="-5172" b="-172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DCC2AC88-DB75-2D5C-100A-759CA98B229F}"/>
                </a:ext>
              </a:extLst>
            </p:cNvPr>
            <p:cNvSpPr/>
            <p:nvPr/>
          </p:nvSpPr>
          <p:spPr>
            <a:xfrm>
              <a:off x="6002923" y="3385656"/>
              <a:ext cx="671024" cy="671024"/>
            </a:xfrm>
            <a:prstGeom prst="arc">
              <a:avLst>
                <a:gd name="adj1" fmla="val 7512767"/>
                <a:gd name="adj2" fmla="val 13421048"/>
              </a:avLst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星形: 五角 71">
            <a:extLst>
              <a:ext uri="{FF2B5EF4-FFF2-40B4-BE49-F238E27FC236}">
                <a16:creationId xmlns:a16="http://schemas.microsoft.com/office/drawing/2014/main" id="{1E65437E-B013-1D26-99E6-BD44A70A79A1}"/>
              </a:ext>
            </a:extLst>
          </p:cNvPr>
          <p:cNvSpPr/>
          <p:nvPr/>
        </p:nvSpPr>
        <p:spPr>
          <a:xfrm>
            <a:off x="5260708" y="3359603"/>
            <a:ext cx="137198" cy="137198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星形: 五角 72">
            <a:extLst>
              <a:ext uri="{FF2B5EF4-FFF2-40B4-BE49-F238E27FC236}">
                <a16:creationId xmlns:a16="http://schemas.microsoft.com/office/drawing/2014/main" id="{BD9A71D5-A6CD-8C46-6AA0-473D743DB5B0}"/>
              </a:ext>
            </a:extLst>
          </p:cNvPr>
          <p:cNvSpPr/>
          <p:nvPr/>
        </p:nvSpPr>
        <p:spPr>
          <a:xfrm>
            <a:off x="5858787" y="2806773"/>
            <a:ext cx="137198" cy="137198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星形: 五角 73">
            <a:extLst>
              <a:ext uri="{FF2B5EF4-FFF2-40B4-BE49-F238E27FC236}">
                <a16:creationId xmlns:a16="http://schemas.microsoft.com/office/drawing/2014/main" id="{B91C87EB-6629-5AA9-0AA0-76D9F40DEB3F}"/>
              </a:ext>
            </a:extLst>
          </p:cNvPr>
          <p:cNvSpPr/>
          <p:nvPr/>
        </p:nvSpPr>
        <p:spPr>
          <a:xfrm>
            <a:off x="5857341" y="3988081"/>
            <a:ext cx="137198" cy="137198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8DD2A0A4-6D7D-A318-72FD-297880318AE6}"/>
                  </a:ext>
                </a:extLst>
              </p:cNvPr>
              <p:cNvSpPr/>
              <p:nvPr/>
            </p:nvSpPr>
            <p:spPr>
              <a:xfrm>
                <a:off x="3418187" y="4942612"/>
                <a:ext cx="5353461" cy="745763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复数的幅角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sz="16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有无数个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！</a:t>
                </a:r>
                <a:endParaRPr lang="en-US" altLang="zh-CN" sz="1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[−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]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范围内的那个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称作</a:t>
                </a:r>
                <a:r>
                  <a:rPr lang="zh-CN" altLang="en-US" sz="1600" u="sng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主值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𝜃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8DD2A0A4-6D7D-A318-72FD-297880318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187" y="4942612"/>
                <a:ext cx="5353461" cy="745763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66" grpId="0" animBg="1"/>
      <p:bldP spid="67" grpId="0" animBg="1"/>
      <p:bldP spid="68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2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复数的表示与运算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298962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复数也有对应的加减乘除运算，不论使用哪种形式表示复数都可以（但是不同复数得转化成一致的表示方式才能运算）。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不过，不同的表示方式，做不同的运算时也有难易之分。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CFE9ED-E2C0-E136-C16A-73B705043080}"/>
              </a:ext>
            </a:extLst>
          </p:cNvPr>
          <p:cNvSpPr txBox="1"/>
          <p:nvPr/>
        </p:nvSpPr>
        <p:spPr>
          <a:xfrm>
            <a:off x="3755567" y="775742"/>
            <a:ext cx="175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复数的四则运算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61F2762-6026-10C2-B0CF-B9021B7C12AA}"/>
              </a:ext>
            </a:extLst>
          </p:cNvPr>
          <p:cNvGrpSpPr/>
          <p:nvPr/>
        </p:nvGrpSpPr>
        <p:grpSpPr>
          <a:xfrm>
            <a:off x="507458" y="2239584"/>
            <a:ext cx="10907620" cy="3653344"/>
            <a:chOff x="507458" y="2239584"/>
            <a:chExt cx="10907620" cy="3653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B7F42AF5-6363-9660-F987-0C2866733D81}"/>
                    </a:ext>
                  </a:extLst>
                </p:cNvPr>
                <p:cNvSpPr/>
                <p:nvPr/>
              </p:nvSpPr>
              <p:spPr>
                <a:xfrm>
                  <a:off x="507458" y="3181472"/>
                  <a:ext cx="1443691" cy="828946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dirty="0">
                      <a:solidFill>
                        <a:schemeClr val="tx1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加减</a:t>
                  </a:r>
                  <a:endParaRPr lang="en-US" altLang="zh-CN" sz="16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𝑧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±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B7F42AF5-6363-9660-F987-0C2866733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58" y="3181472"/>
                  <a:ext cx="1443691" cy="82894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1AFCFFBA-E36B-5398-BAAD-115142CB6D57}"/>
                    </a:ext>
                  </a:extLst>
                </p:cNvPr>
                <p:cNvSpPr/>
                <p:nvPr/>
              </p:nvSpPr>
              <p:spPr>
                <a:xfrm>
                  <a:off x="507459" y="4151454"/>
                  <a:ext cx="1443690" cy="800219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dirty="0">
                      <a:solidFill>
                        <a:schemeClr val="tx1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乘</a:t>
                  </a:r>
                  <a:endParaRPr lang="en-US" altLang="zh-CN" sz="16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𝑧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1AFCFFBA-E36B-5398-BAAD-115142CB6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59" y="4151454"/>
                  <a:ext cx="1443690" cy="800219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2F565FB-90F3-0436-3158-D765804AB5BA}"/>
                </a:ext>
              </a:extLst>
            </p:cNvPr>
            <p:cNvGrpSpPr/>
            <p:nvPr/>
          </p:nvGrpSpPr>
          <p:grpSpPr>
            <a:xfrm>
              <a:off x="2471093" y="2239586"/>
              <a:ext cx="2369126" cy="800219"/>
              <a:chOff x="1834739" y="2239586"/>
              <a:chExt cx="2369126" cy="800219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569C11B0-53B6-E82B-ADC6-34D52CF3CB78}"/>
                  </a:ext>
                </a:extLst>
              </p:cNvPr>
              <p:cNvSpPr/>
              <p:nvPr/>
            </p:nvSpPr>
            <p:spPr>
              <a:xfrm>
                <a:off x="1834739" y="2239586"/>
                <a:ext cx="2369126" cy="80021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endParaRPr lang="zh-CN" altLang="en-US" sz="1600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4B002512-27B3-9408-DC0B-FF1D32111535}"/>
                      </a:ext>
                    </a:extLst>
                  </p:cNvPr>
                  <p:cNvSpPr txBox="1"/>
                  <p:nvPr/>
                </p:nvSpPr>
                <p:spPr>
                  <a:xfrm>
                    <a:off x="2505694" y="2316531"/>
                    <a:ext cx="164584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4B002512-27B3-9408-DC0B-FF1D321115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694" y="2316531"/>
                    <a:ext cx="1645848" cy="6463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3AEF0B38-D0DA-81CC-7369-68E00939D938}"/>
                  </a:ext>
                </a:extLst>
              </p:cNvPr>
              <p:cNvSpPr/>
              <p:nvPr/>
            </p:nvSpPr>
            <p:spPr>
              <a:xfrm>
                <a:off x="1906569" y="2316531"/>
                <a:ext cx="599125" cy="64633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实虚部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3A671B4-B795-265B-A4A3-989756176FF8}"/>
                </a:ext>
              </a:extLst>
            </p:cNvPr>
            <p:cNvGrpSpPr/>
            <p:nvPr/>
          </p:nvGrpSpPr>
          <p:grpSpPr>
            <a:xfrm>
              <a:off x="5439344" y="2239585"/>
              <a:ext cx="3311238" cy="800219"/>
              <a:chOff x="1834738" y="2239586"/>
              <a:chExt cx="3311238" cy="800219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D68B1AB4-F65E-6F0D-E49A-A1E74D301C2B}"/>
                  </a:ext>
                </a:extLst>
              </p:cNvPr>
              <p:cNvSpPr/>
              <p:nvPr/>
            </p:nvSpPr>
            <p:spPr>
              <a:xfrm>
                <a:off x="1834738" y="2239586"/>
                <a:ext cx="3311237" cy="8002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endParaRPr lang="zh-CN" altLang="en-US" sz="1600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92530A61-8A91-6DD4-6060-63E5159D4531}"/>
                      </a:ext>
                    </a:extLst>
                  </p:cNvPr>
                  <p:cNvSpPr txBox="1"/>
                  <p:nvPr/>
                </p:nvSpPr>
                <p:spPr>
                  <a:xfrm>
                    <a:off x="2505693" y="2316531"/>
                    <a:ext cx="264028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b="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92530A61-8A91-6DD4-6060-63E5159D45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693" y="2316531"/>
                    <a:ext cx="2640283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62" b="-75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91CCF4B0-0FD7-01D1-A8B8-0860C6F085C4}"/>
                  </a:ext>
                </a:extLst>
              </p:cNvPr>
              <p:cNvSpPr/>
              <p:nvPr/>
            </p:nvSpPr>
            <p:spPr>
              <a:xfrm>
                <a:off x="1906569" y="2316531"/>
                <a:ext cx="599125" cy="646331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三角式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201FD13-466A-8B40-9041-21C43F398271}"/>
                </a:ext>
              </a:extLst>
            </p:cNvPr>
            <p:cNvGrpSpPr/>
            <p:nvPr/>
          </p:nvGrpSpPr>
          <p:grpSpPr>
            <a:xfrm>
              <a:off x="9349706" y="2239584"/>
              <a:ext cx="2065372" cy="800219"/>
              <a:chOff x="1834739" y="2239586"/>
              <a:chExt cx="2065372" cy="800219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D06E06A5-7A02-DE9A-ADBC-49422F64DE3A}"/>
                  </a:ext>
                </a:extLst>
              </p:cNvPr>
              <p:cNvSpPr/>
              <p:nvPr/>
            </p:nvSpPr>
            <p:spPr>
              <a:xfrm>
                <a:off x="1834739" y="2239586"/>
                <a:ext cx="2065372" cy="8002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endParaRPr lang="zh-CN" altLang="en-US" sz="1600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4FF86D62-D2A5-9948-8928-3608446B29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05694" y="2316531"/>
                    <a:ext cx="1394417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oMath>
                      </m:oMathPara>
                    </a14:m>
                    <a:endParaRPr lang="en-US" altLang="zh-CN" b="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4FF86D62-D2A5-9948-8928-3608446B29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694" y="2316531"/>
                    <a:ext cx="1394417" cy="67056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2E682323-A785-CF2C-F12A-1A4B07CDF558}"/>
                  </a:ext>
                </a:extLst>
              </p:cNvPr>
              <p:cNvSpPr/>
              <p:nvPr/>
            </p:nvSpPr>
            <p:spPr>
              <a:xfrm>
                <a:off x="1906569" y="2316531"/>
                <a:ext cx="599125" cy="646331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指数式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5667DF6C-52FA-AECC-2F75-530DA3726515}"/>
                    </a:ext>
                  </a:extLst>
                </p:cNvPr>
                <p:cNvSpPr/>
                <p:nvPr/>
              </p:nvSpPr>
              <p:spPr>
                <a:xfrm>
                  <a:off x="507459" y="5092709"/>
                  <a:ext cx="1443690" cy="800219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dirty="0">
                      <a:solidFill>
                        <a:schemeClr val="tx1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除</a:t>
                  </a:r>
                  <a:endParaRPr lang="en-US" altLang="zh-CN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汉仪润圆-65简" panose="00020600040101010101" pitchFamily="18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𝑧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5667DF6C-52FA-AECC-2F75-530DA37265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59" y="5092709"/>
                  <a:ext cx="1443690" cy="800219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4452911-16AB-10DA-9820-183FD5045349}"/>
                </a:ext>
              </a:extLst>
            </p:cNvPr>
            <p:cNvGrpSpPr/>
            <p:nvPr/>
          </p:nvGrpSpPr>
          <p:grpSpPr>
            <a:xfrm>
              <a:off x="2302786" y="3318946"/>
              <a:ext cx="2699650" cy="566493"/>
              <a:chOff x="2302786" y="3318946"/>
              <a:chExt cx="2699650" cy="5664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B4EBA9D5-9E7C-DA1E-76D1-26620F31F0B2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786" y="3318946"/>
                    <a:ext cx="269965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B4EBA9D5-9E7C-DA1E-76D1-26620F31F0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2786" y="3318946"/>
                    <a:ext cx="2699650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6" t="-2174" r="-2257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C41EA00-DCB7-99D7-25BD-FBB44060AAB9}"/>
                  </a:ext>
                </a:extLst>
              </p:cNvPr>
              <p:cNvSpPr txBox="1"/>
              <p:nvPr/>
            </p:nvSpPr>
            <p:spPr>
              <a:xfrm>
                <a:off x="2729279" y="3639218"/>
                <a:ext cx="184665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实部虚部对应相加减</a:t>
                </a: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6D07FD95-3A6A-6CEB-0C3A-6BAD0538D915}"/>
                </a:ext>
              </a:extLst>
            </p:cNvPr>
            <p:cNvGrpSpPr/>
            <p:nvPr/>
          </p:nvGrpSpPr>
          <p:grpSpPr>
            <a:xfrm>
              <a:off x="2382776" y="4274564"/>
              <a:ext cx="2539670" cy="603931"/>
              <a:chOff x="2382776" y="4274564"/>
              <a:chExt cx="2539670" cy="6039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E534BC6B-6BB3-ED28-F785-48AF544922D7}"/>
                      </a:ext>
                    </a:extLst>
                  </p:cNvPr>
                  <p:cNvSpPr txBox="1"/>
                  <p:nvPr/>
                </p:nvSpPr>
                <p:spPr>
                  <a:xfrm>
                    <a:off x="2382776" y="4274564"/>
                    <a:ext cx="253967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E534BC6B-6BB3-ED28-F785-48AF544922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2776" y="4274564"/>
                    <a:ext cx="2539670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21" t="-2174" r="-2885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FFBD481-586C-38EB-4840-100E6CEFFC17}"/>
                  </a:ext>
                </a:extLst>
              </p:cNvPr>
              <p:cNvSpPr txBox="1"/>
              <p:nvPr/>
            </p:nvSpPr>
            <p:spPr>
              <a:xfrm>
                <a:off x="2729279" y="4632274"/>
                <a:ext cx="184665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不易化简，需要展开</a:t>
                </a:r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923886BB-EFF9-87E8-AC29-AF21AD69A486}"/>
                </a:ext>
              </a:extLst>
            </p:cNvPr>
            <p:cNvGrpSpPr/>
            <p:nvPr/>
          </p:nvGrpSpPr>
          <p:grpSpPr>
            <a:xfrm>
              <a:off x="2327889" y="5215819"/>
              <a:ext cx="2649443" cy="658631"/>
              <a:chOff x="2327889" y="5215819"/>
              <a:chExt cx="2649443" cy="6586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2699BC4B-95EB-91E9-5A78-6DD216334E51}"/>
                      </a:ext>
                    </a:extLst>
                  </p:cNvPr>
                  <p:cNvSpPr txBox="1"/>
                  <p:nvPr/>
                </p:nvSpPr>
                <p:spPr>
                  <a:xfrm>
                    <a:off x="2327889" y="5215819"/>
                    <a:ext cx="264944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2699BC4B-95EB-91E9-5A78-6DD216334E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7889" y="5215819"/>
                    <a:ext cx="2649443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44" r="-184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6DBA6D68-2F87-861F-8BED-89E2F7F6428C}"/>
                  </a:ext>
                </a:extLst>
              </p:cNvPr>
              <p:cNvSpPr txBox="1"/>
              <p:nvPr/>
            </p:nvSpPr>
            <p:spPr>
              <a:xfrm>
                <a:off x="2421501" y="5628229"/>
                <a:ext cx="24622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不易化简，需要分母实数化</a:t>
                </a: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C1BFF4FA-3548-1684-A1B0-DF9DE713750D}"/>
                </a:ext>
              </a:extLst>
            </p:cNvPr>
            <p:cNvGrpSpPr/>
            <p:nvPr/>
          </p:nvGrpSpPr>
          <p:grpSpPr>
            <a:xfrm>
              <a:off x="6479405" y="3318945"/>
              <a:ext cx="1231106" cy="566906"/>
              <a:chOff x="3037054" y="4274564"/>
              <a:chExt cx="1231106" cy="566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7A38BED8-9B05-101B-B108-BE2E5FF1B351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472" y="4274564"/>
                    <a:ext cx="117827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7A38BED8-9B05-101B-B108-BE2E5FF1B3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3472" y="4274564"/>
                    <a:ext cx="1178271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062" r="-515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849F17AD-4E06-4F6F-E8C6-AE2F9D9C6994}"/>
                  </a:ext>
                </a:extLst>
              </p:cNvPr>
              <p:cNvSpPr txBox="1"/>
              <p:nvPr/>
            </p:nvSpPr>
            <p:spPr>
              <a:xfrm>
                <a:off x="3037054" y="4595249"/>
                <a:ext cx="1231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基本无法化简</a:t>
                </a: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FA9C8351-3660-5026-45C5-553622840D26}"/>
                </a:ext>
              </a:extLst>
            </p:cNvPr>
            <p:cNvGrpSpPr/>
            <p:nvPr/>
          </p:nvGrpSpPr>
          <p:grpSpPr>
            <a:xfrm>
              <a:off x="9766839" y="3318945"/>
              <a:ext cx="1231106" cy="566906"/>
              <a:chOff x="3037054" y="4274564"/>
              <a:chExt cx="1231106" cy="566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54E32C67-6E70-35A8-16E3-4761E75AC1F8}"/>
                      </a:ext>
                    </a:extLst>
                  </p:cNvPr>
                  <p:cNvSpPr txBox="1"/>
                  <p:nvPr/>
                </p:nvSpPr>
                <p:spPr>
                  <a:xfrm>
                    <a:off x="3063472" y="4274564"/>
                    <a:ext cx="117827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54E32C67-6E70-35A8-16E3-4761E75AC1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3472" y="4274564"/>
                    <a:ext cx="1178271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073" r="-518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1CD024E6-B843-95BE-9513-B3E17023F5E9}"/>
                  </a:ext>
                </a:extLst>
              </p:cNvPr>
              <p:cNvSpPr txBox="1"/>
              <p:nvPr/>
            </p:nvSpPr>
            <p:spPr>
              <a:xfrm>
                <a:off x="3037054" y="4595249"/>
                <a:ext cx="1231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基本无法化简</a:t>
                </a: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A1D722B7-FC49-5E2C-AB80-4C1F592E7F71}"/>
                </a:ext>
              </a:extLst>
            </p:cNvPr>
            <p:cNvGrpSpPr/>
            <p:nvPr/>
          </p:nvGrpSpPr>
          <p:grpSpPr>
            <a:xfrm>
              <a:off x="5151958" y="4312002"/>
              <a:ext cx="3886000" cy="566493"/>
              <a:chOff x="2302786" y="3318946"/>
              <a:chExt cx="3886000" cy="5664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0B19CCF0-CC48-E733-015B-053366D201E4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786" y="3318946"/>
                    <a:ext cx="388600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6" name="文本框 85">
                    <a:extLst>
                      <a:ext uri="{FF2B5EF4-FFF2-40B4-BE49-F238E27FC236}">
                        <a16:creationId xmlns:a16="http://schemas.microsoft.com/office/drawing/2014/main" id="{0B19CCF0-CC48-E733-015B-053366D201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2786" y="3318946"/>
                    <a:ext cx="3886000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13" t="-2174" r="-1724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D6D8CDAB-8C6A-E906-38C7-1134F4FCB0E5}"/>
                  </a:ext>
                </a:extLst>
              </p:cNvPr>
              <p:cNvSpPr txBox="1"/>
              <p:nvPr/>
            </p:nvSpPr>
            <p:spPr>
              <a:xfrm>
                <a:off x="3318417" y="3639218"/>
                <a:ext cx="184665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模长相乘、幅角相加</a:t>
                </a:r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A6C25DC-28B5-AC2C-B828-E0586A5812F9}"/>
                </a:ext>
              </a:extLst>
            </p:cNvPr>
            <p:cNvGrpSpPr/>
            <p:nvPr/>
          </p:nvGrpSpPr>
          <p:grpSpPr>
            <a:xfrm>
              <a:off x="5217456" y="5094471"/>
              <a:ext cx="3738844" cy="764028"/>
              <a:chOff x="2372324" y="3203846"/>
              <a:chExt cx="3738844" cy="7640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10247670-C991-3FE5-7308-273DDD513BFE}"/>
                      </a:ext>
                    </a:extLst>
                  </p:cNvPr>
                  <p:cNvSpPr txBox="1"/>
                  <p:nvPr/>
                </p:nvSpPr>
                <p:spPr>
                  <a:xfrm>
                    <a:off x="2372324" y="3203846"/>
                    <a:ext cx="3738844" cy="519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10247670-C991-3FE5-7308-273DDD513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2324" y="3203846"/>
                    <a:ext cx="3738844" cy="51969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626C49EF-44B4-6497-0B1C-D6DFB5E98F9A}"/>
                  </a:ext>
                </a:extLst>
              </p:cNvPr>
              <p:cNvSpPr txBox="1"/>
              <p:nvPr/>
            </p:nvSpPr>
            <p:spPr>
              <a:xfrm>
                <a:off x="3318417" y="3721653"/>
                <a:ext cx="184665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模长相除、幅角相减</a:t>
                </a: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D1A1603F-EAA1-82B2-18A2-A33EEDCFC43F}"/>
                </a:ext>
              </a:extLst>
            </p:cNvPr>
            <p:cNvGrpSpPr/>
            <p:nvPr/>
          </p:nvGrpSpPr>
          <p:grpSpPr>
            <a:xfrm>
              <a:off x="9462721" y="4312002"/>
              <a:ext cx="1846659" cy="566493"/>
              <a:chOff x="3318417" y="3318946"/>
              <a:chExt cx="1846659" cy="5664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6DBF1090-356E-1D39-5D4D-845525BF92CC}"/>
                      </a:ext>
                    </a:extLst>
                  </p:cNvPr>
                  <p:cNvSpPr txBox="1"/>
                  <p:nvPr/>
                </p:nvSpPr>
                <p:spPr>
                  <a:xfrm>
                    <a:off x="3388115" y="3318946"/>
                    <a:ext cx="1707262" cy="2891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6DBF1090-356E-1D39-5D4D-845525BF92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8115" y="3318946"/>
                    <a:ext cx="1707262" cy="28911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29" t="-8333" r="-2143" b="-1458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D83D22D-C5E8-4A37-8B27-FE0EC8DACB02}"/>
                  </a:ext>
                </a:extLst>
              </p:cNvPr>
              <p:cNvSpPr txBox="1"/>
              <p:nvPr/>
            </p:nvSpPr>
            <p:spPr>
              <a:xfrm>
                <a:off x="3318417" y="3639218"/>
                <a:ext cx="184665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模长相乘、幅角相加</a:t>
                </a: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CC6FF278-0CBC-AD0A-2AA2-83C6DBA50B26}"/>
                </a:ext>
              </a:extLst>
            </p:cNvPr>
            <p:cNvGrpSpPr/>
            <p:nvPr/>
          </p:nvGrpSpPr>
          <p:grpSpPr>
            <a:xfrm>
              <a:off x="9462721" y="5092584"/>
              <a:ext cx="1846659" cy="765915"/>
              <a:chOff x="3318417" y="3195711"/>
              <a:chExt cx="1846659" cy="765915"/>
            </a:xfrm>
          </p:grpSpPr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A8C3E14-E7C4-EFEF-4CCF-C8F7DD14F887}"/>
                  </a:ext>
                </a:extLst>
              </p:cNvPr>
              <p:cNvSpPr txBox="1"/>
              <p:nvPr/>
            </p:nvSpPr>
            <p:spPr>
              <a:xfrm>
                <a:off x="3318417" y="3715405"/>
                <a:ext cx="184665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模长相除、幅角相减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351B1E43-A2F3-3A11-503C-17988E8CD829}"/>
                      </a:ext>
                    </a:extLst>
                  </p:cNvPr>
                  <p:cNvSpPr txBox="1"/>
                  <p:nvPr/>
                </p:nvSpPr>
                <p:spPr>
                  <a:xfrm>
                    <a:off x="3458548" y="3195711"/>
                    <a:ext cx="1559080" cy="5196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351B1E43-A2F3-3A11-503C-17988E8CD8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8548" y="3195711"/>
                    <a:ext cx="1559080" cy="51969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74472D5F-8B4E-ACD5-6B83-991D4307A7A6}"/>
              </a:ext>
            </a:extLst>
          </p:cNvPr>
          <p:cNvSpPr/>
          <p:nvPr/>
        </p:nvSpPr>
        <p:spPr>
          <a:xfrm>
            <a:off x="2597701" y="3429000"/>
            <a:ext cx="8400244" cy="219922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复数</a:t>
            </a:r>
            <a:r>
              <a:rPr lang="zh-CN" altLang="en-US" sz="24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相加减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，用</a:t>
            </a:r>
            <a:r>
              <a:rPr lang="zh-CN" altLang="en-US" sz="2400" b="1" dirty="0">
                <a:solidFill>
                  <a:schemeClr val="accent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实虚部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表示，</a:t>
            </a:r>
            <a:r>
              <a:rPr lang="zh-CN" altLang="en-US" sz="24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实虚部分别相加减</a:t>
            </a:r>
            <a:endParaRPr lang="en-US" altLang="zh-CN" sz="2400" b="1" u="sng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3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复数</a:t>
            </a:r>
            <a:r>
              <a:rPr lang="zh-CN" altLang="en-US" sz="24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相乘除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，用</a:t>
            </a:r>
            <a:r>
              <a:rPr lang="zh-CN" altLang="en-US" sz="2400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极坐标</a:t>
            </a:r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表示，</a:t>
            </a:r>
            <a:r>
              <a:rPr lang="zh-CN" altLang="en-US" sz="2400" b="1" u="sng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模长相乘除、幅角相加减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50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9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298962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由于复数的乘除法用极坐标形式表示较为方便，而乘幂与方根又建立在乘除法的基础上，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因此我们用三角和指数式来研究和复数的乘幂与方根。 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*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即使要求解实虚部形式复数的乘幂与方根，也得先转换成极坐标下的形式。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A6D3D8-51D9-0538-2945-A225CD2D0A34}"/>
              </a:ext>
            </a:extLst>
          </p:cNvPr>
          <p:cNvSpPr txBox="1"/>
          <p:nvPr/>
        </p:nvSpPr>
        <p:spPr>
          <a:xfrm>
            <a:off x="507459" y="496110"/>
            <a:ext cx="32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复数的表示与运算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E93E42-49A6-D27D-3A60-0C8C23B01533}"/>
              </a:ext>
            </a:extLst>
          </p:cNvPr>
          <p:cNvSpPr txBox="1"/>
          <p:nvPr/>
        </p:nvSpPr>
        <p:spPr>
          <a:xfrm>
            <a:off x="3755568" y="775742"/>
            <a:ext cx="2007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复数的乘幂与方根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97E3D9-3486-B245-021E-791CCB3D61BD}"/>
              </a:ext>
            </a:extLst>
          </p:cNvPr>
          <p:cNvGrpSpPr/>
          <p:nvPr/>
        </p:nvGrpSpPr>
        <p:grpSpPr>
          <a:xfrm>
            <a:off x="507459" y="2239585"/>
            <a:ext cx="7612105" cy="2906113"/>
            <a:chOff x="507459" y="2239585"/>
            <a:chExt cx="7612105" cy="2906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6A7F30C8-AC57-C6AD-E312-C299740ED59D}"/>
                    </a:ext>
                  </a:extLst>
                </p:cNvPr>
                <p:cNvSpPr/>
                <p:nvPr/>
              </p:nvSpPr>
              <p:spPr>
                <a:xfrm>
                  <a:off x="507459" y="2966061"/>
                  <a:ext cx="1443690" cy="968851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zh-CN" altLang="en-US" sz="1600" dirty="0">
                      <a:solidFill>
                        <a:schemeClr val="tx1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乘幂</a:t>
                  </a:r>
                  <a:endParaRPr lang="en-US" altLang="zh-CN" sz="16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𝑤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altLang="zh-CN" sz="16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（</a:t>
                  </a:r>
                  <a14:m>
                    <m:oMath xmlns:m="http://schemas.openxmlformats.org/officeDocument/2006/math">
                      <m:r>
                        <a:rPr lang="en-US" altLang="zh-CN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𝑛</m:t>
                      </m:r>
                    </m:oMath>
                  </a14:m>
                  <a:r>
                    <a:rPr lang="zh-CN" altLang="en-US" sz="1000" dirty="0">
                      <a:solidFill>
                        <a:schemeClr val="tx1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为正整数）</a:t>
                  </a:r>
                </a:p>
              </p:txBody>
            </p:sp>
          </mc:Choice>
          <mc:Fallback xmlns=""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6A7F30C8-AC57-C6AD-E312-C299740ED5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59" y="2966061"/>
                  <a:ext cx="1443690" cy="968851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AE9ED90-35E7-B5BD-981D-2E4E16C6CB95}"/>
                </a:ext>
              </a:extLst>
            </p:cNvPr>
            <p:cNvGrpSpPr/>
            <p:nvPr/>
          </p:nvGrpSpPr>
          <p:grpSpPr>
            <a:xfrm>
              <a:off x="2341402" y="2239585"/>
              <a:ext cx="3311237" cy="600207"/>
              <a:chOff x="1834738" y="2239586"/>
              <a:chExt cx="3311237" cy="600207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0F854108-5FB8-9F9D-5750-DF9ED4FD206C}"/>
                  </a:ext>
                </a:extLst>
              </p:cNvPr>
              <p:cNvSpPr/>
              <p:nvPr/>
            </p:nvSpPr>
            <p:spPr>
              <a:xfrm>
                <a:off x="1834738" y="2239586"/>
                <a:ext cx="3311237" cy="60020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endParaRPr lang="zh-CN" altLang="en-US" sz="1600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BF390D3B-F297-F7CE-C82B-200FDF6FA773}"/>
                      </a:ext>
                    </a:extLst>
                  </p:cNvPr>
                  <p:cNvSpPr txBox="1"/>
                  <p:nvPr/>
                </p:nvSpPr>
                <p:spPr>
                  <a:xfrm>
                    <a:off x="2789568" y="2361082"/>
                    <a:ext cx="224793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b="0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BF390D3B-F297-F7CE-C82B-200FDF6FA7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9568" y="2361082"/>
                    <a:ext cx="224793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815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9AE4BB4C-44BC-8C75-ED00-55A1DF97B379}"/>
                  </a:ext>
                </a:extLst>
              </p:cNvPr>
              <p:cNvSpPr/>
              <p:nvPr/>
            </p:nvSpPr>
            <p:spPr>
              <a:xfrm>
                <a:off x="1906569" y="2316531"/>
                <a:ext cx="811169" cy="43310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三角式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868F529-486A-DD05-2397-B7DD773D1853}"/>
                </a:ext>
              </a:extLst>
            </p:cNvPr>
            <p:cNvGrpSpPr/>
            <p:nvPr/>
          </p:nvGrpSpPr>
          <p:grpSpPr>
            <a:xfrm>
              <a:off x="6054192" y="2239585"/>
              <a:ext cx="2065372" cy="600208"/>
              <a:chOff x="1834739" y="2239587"/>
              <a:chExt cx="2065372" cy="600208"/>
            </a:xfrm>
          </p:grpSpPr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CC390C9D-68BC-D330-E8ED-C71B1D20C0E4}"/>
                  </a:ext>
                </a:extLst>
              </p:cNvPr>
              <p:cNvSpPr/>
              <p:nvPr/>
            </p:nvSpPr>
            <p:spPr>
              <a:xfrm>
                <a:off x="1834739" y="2239587"/>
                <a:ext cx="2065372" cy="60020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endParaRPr lang="zh-CN" altLang="en-US" sz="1600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4B68F754-06B0-7C8D-2110-09EBF3988FA1}"/>
                      </a:ext>
                    </a:extLst>
                  </p:cNvPr>
                  <p:cNvSpPr txBox="1"/>
                  <p:nvPr/>
                </p:nvSpPr>
                <p:spPr>
                  <a:xfrm>
                    <a:off x="2709675" y="2348964"/>
                    <a:ext cx="1190436" cy="3814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p>
                        </m:oMath>
                      </m:oMathPara>
                    </a14:m>
                    <a:endParaRPr lang="en-US" altLang="zh-CN" b="0" dirty="0"/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4B68F754-06B0-7C8D-2110-09EBF3988F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9675" y="2348964"/>
                    <a:ext cx="1190436" cy="38145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DF07983F-8555-CA83-9B7F-9EA9D6DC1921}"/>
                  </a:ext>
                </a:extLst>
              </p:cNvPr>
              <p:cNvSpPr/>
              <p:nvPr/>
            </p:nvSpPr>
            <p:spPr>
              <a:xfrm>
                <a:off x="1906569" y="2316532"/>
                <a:ext cx="803106" cy="43311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zh-CN" altLang="en-US" sz="14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指数式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71592A70-8AAE-368F-BDE7-AD7190ADCF8A}"/>
                    </a:ext>
                  </a:extLst>
                </p:cNvPr>
                <p:cNvSpPr/>
                <p:nvPr/>
              </p:nvSpPr>
              <p:spPr>
                <a:xfrm>
                  <a:off x="507459" y="4162568"/>
                  <a:ext cx="1443690" cy="968851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zh-CN" altLang="en-US" sz="1600" dirty="0">
                      <a:solidFill>
                        <a:schemeClr val="tx1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方根</a:t>
                  </a:r>
                  <a:endParaRPr lang="en-US" altLang="zh-CN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汉仪润圆-65简" panose="00020600040101010101" pitchFamily="18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𝑤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=</m:t>
                        </m:r>
                        <m:rad>
                          <m:rad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𝑛</m:t>
                            </m:r>
                          </m:deg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𝑧</m:t>
                            </m:r>
                          </m:e>
                        </m:rad>
                      </m:oMath>
                    </m:oMathPara>
                  </a14:m>
                  <a:endParaRPr lang="en-US" altLang="zh-CN" sz="1600" dirty="0">
                    <a:solidFill>
                      <a:schemeClr val="tx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:r>
                    <a:rPr lang="zh-CN" altLang="en-US" sz="1000" dirty="0">
                      <a:solidFill>
                        <a:schemeClr val="tx1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（</a:t>
                  </a:r>
                  <a14:m>
                    <m:oMath xmlns:m="http://schemas.openxmlformats.org/officeDocument/2006/math">
                      <m:r>
                        <a:rPr lang="en-US" altLang="zh-CN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𝑛</m:t>
                      </m:r>
                    </m:oMath>
                  </a14:m>
                  <a:r>
                    <a:rPr lang="zh-CN" altLang="en-US" sz="1000" dirty="0">
                      <a:solidFill>
                        <a:schemeClr val="tx1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为正整数）</a:t>
                  </a:r>
                </a:p>
              </p:txBody>
            </p:sp>
          </mc:Choice>
          <mc:Fallback xmlns="">
            <p:sp>
              <p:nvSpPr>
                <p:cNvPr id="20" name="矩形: 圆角 19">
                  <a:extLst>
                    <a:ext uri="{FF2B5EF4-FFF2-40B4-BE49-F238E27FC236}">
                      <a16:creationId xmlns:a16="http://schemas.microsoft.com/office/drawing/2014/main" id="{71592A70-8AAE-368F-BDE7-AD7190ADC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59" y="4162568"/>
                  <a:ext cx="1443690" cy="968851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1927FF4-FDE5-A511-CD27-6C95121C7FAD}"/>
                </a:ext>
              </a:extLst>
            </p:cNvPr>
            <p:cNvGrpSpPr/>
            <p:nvPr/>
          </p:nvGrpSpPr>
          <p:grpSpPr>
            <a:xfrm>
              <a:off x="2600099" y="3093483"/>
              <a:ext cx="2793842" cy="849447"/>
              <a:chOff x="2302786" y="3318946"/>
              <a:chExt cx="2793842" cy="849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6F5E0114-7A4D-95FB-ADA2-C6E7930B40A8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786" y="3318946"/>
                    <a:ext cx="27938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6F5E0114-7A4D-95FB-ADA2-C6E7930B40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2786" y="3318946"/>
                    <a:ext cx="2793842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55" t="-2174" r="-262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76D98E62-F7FE-B161-E0A3-7E13F52896CC}"/>
                      </a:ext>
                    </a:extLst>
                  </p:cNvPr>
                  <p:cNvSpPr txBox="1"/>
                  <p:nvPr/>
                </p:nvSpPr>
                <p:spPr>
                  <a:xfrm>
                    <a:off x="2767400" y="3675950"/>
                    <a:ext cx="1762022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模长为原来的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次方</a:t>
                    </a:r>
                    <a:endParaRPr lang="en-US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幅角为原来的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倍</a:t>
                    </a:r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76D98E62-F7FE-B161-E0A3-7E13F52896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7400" y="3675950"/>
                    <a:ext cx="1762022" cy="49244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920" t="-13580" r="-6574" b="-234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6EAE7528-5437-9A0D-76D1-4AC9BBFAB513}"/>
                </a:ext>
              </a:extLst>
            </p:cNvPr>
            <p:cNvGrpSpPr/>
            <p:nvPr/>
          </p:nvGrpSpPr>
          <p:grpSpPr>
            <a:xfrm>
              <a:off x="6205867" y="3093483"/>
              <a:ext cx="1762022" cy="849447"/>
              <a:chOff x="2767400" y="3318946"/>
              <a:chExt cx="1762022" cy="849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EF47742-8B8B-03FF-4A4B-0C1794F4FBB7}"/>
                      </a:ext>
                    </a:extLst>
                  </p:cNvPr>
                  <p:cNvSpPr txBox="1"/>
                  <p:nvPr/>
                </p:nvSpPr>
                <p:spPr>
                  <a:xfrm>
                    <a:off x="3009967" y="3318946"/>
                    <a:ext cx="1276888" cy="2891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EF47742-8B8B-03FF-4A4B-0C1794F4F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9967" y="3318946"/>
                    <a:ext cx="1276888" cy="28911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914" t="-8333" r="-334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E1542521-B0F2-8307-D8A9-7DFB34F841F7}"/>
                      </a:ext>
                    </a:extLst>
                  </p:cNvPr>
                  <p:cNvSpPr txBox="1"/>
                  <p:nvPr/>
                </p:nvSpPr>
                <p:spPr>
                  <a:xfrm>
                    <a:off x="2767400" y="3675950"/>
                    <a:ext cx="1762022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模长为原来的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次方</a:t>
                    </a:r>
                    <a:endParaRPr lang="en-US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幅角为原来的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倍</a:t>
                    </a:r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E1542521-B0F2-8307-D8A9-7DFB34F84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7400" y="3675950"/>
                    <a:ext cx="1762022" cy="492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574" t="-13580" r="-6920" b="-234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61B943EF-878F-237F-21D7-324EF62621BF}"/>
                </a:ext>
              </a:extLst>
            </p:cNvPr>
            <p:cNvGrpSpPr/>
            <p:nvPr/>
          </p:nvGrpSpPr>
          <p:grpSpPr>
            <a:xfrm>
              <a:off x="2477277" y="4173334"/>
              <a:ext cx="3039486" cy="972364"/>
              <a:chOff x="2366394" y="3318946"/>
              <a:chExt cx="3039486" cy="9723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CDF8E982-F589-FE81-C585-33508D8DD49E}"/>
                      </a:ext>
                    </a:extLst>
                  </p:cNvPr>
                  <p:cNvSpPr txBox="1"/>
                  <p:nvPr/>
                </p:nvSpPr>
                <p:spPr>
                  <a:xfrm>
                    <a:off x="2366394" y="3318946"/>
                    <a:ext cx="3039486" cy="4145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𝑛</m:t>
                            </m:r>
                          </m:deg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𝑟</m:t>
                            </m:r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zh-CN" altLang="en-US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CDF8E982-F589-FE81-C585-33508D8DD4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6394" y="3318946"/>
                    <a:ext cx="3039486" cy="41453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03" r="-1403" b="-88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79C22FBF-BBC4-5DBC-0C5A-D665359C6E70}"/>
                      </a:ext>
                    </a:extLst>
                  </p:cNvPr>
                  <p:cNvSpPr txBox="1"/>
                  <p:nvPr/>
                </p:nvSpPr>
                <p:spPr>
                  <a:xfrm>
                    <a:off x="2851238" y="3798867"/>
                    <a:ext cx="196720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模长为原来的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次方根</a:t>
                    </a:r>
                    <a:endParaRPr lang="en-US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幅角为原来的</a:t>
                    </a:r>
                    <a14:m>
                      <m:oMath xmlns:m="http://schemas.openxmlformats.org/officeDocument/2006/math">
                        <m:r>
                          <a:rPr lang="en-US" altLang="zh-CN" sz="1600" b="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1/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倍</a:t>
                    </a:r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79C22FBF-BBC4-5DBC-0C5A-D665359C6E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1238" y="3798867"/>
                    <a:ext cx="1967206" cy="49244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6192" t="-13580" r="-5573" b="-234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BF4CB9E2-E7D5-DB69-5EAC-B809224DB06A}"/>
                </a:ext>
              </a:extLst>
            </p:cNvPr>
            <p:cNvGrpSpPr/>
            <p:nvPr/>
          </p:nvGrpSpPr>
          <p:grpSpPr>
            <a:xfrm>
              <a:off x="6103275" y="4167073"/>
              <a:ext cx="1967206" cy="972364"/>
              <a:chOff x="2858513" y="3318946"/>
              <a:chExt cx="1967206" cy="9723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D44C5931-FC18-2AB3-8989-69B2AD8184E8}"/>
                      </a:ext>
                    </a:extLst>
                  </p:cNvPr>
                  <p:cNvSpPr txBox="1"/>
                  <p:nvPr/>
                </p:nvSpPr>
                <p:spPr>
                  <a:xfrm>
                    <a:off x="3169945" y="3318946"/>
                    <a:ext cx="1344342" cy="4024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汉仪润圆-65简" panose="00020600040101010101" pitchFamily="18" charset="-122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汉仪润圆-65简" panose="00020600040101010101" pitchFamily="18" charset="-122"/>
                                </a:rPr>
                                <m:t>𝑛</m:t>
                              </m:r>
                            </m:deg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汉仪润圆-65简" panose="00020600040101010101" pitchFamily="18" charset="-122"/>
                                </a:rPr>
                                <m:t>𝑟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D44C5931-FC18-2AB3-8989-69B2AD8184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9945" y="3318946"/>
                    <a:ext cx="1344342" cy="40241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73CEE791-9B28-77D7-60BF-6DCAED784ABF}"/>
                      </a:ext>
                    </a:extLst>
                  </p:cNvPr>
                  <p:cNvSpPr txBox="1"/>
                  <p:nvPr/>
                </p:nvSpPr>
                <p:spPr>
                  <a:xfrm>
                    <a:off x="2858513" y="3798867"/>
                    <a:ext cx="196720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模长为原来的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次方根</a:t>
                    </a:r>
                    <a:endParaRPr lang="en-US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幅角为原来的</a:t>
                    </a:r>
                    <a14:m>
                      <m:oMath xmlns:m="http://schemas.openxmlformats.org/officeDocument/2006/math">
                        <m:r>
                          <a:rPr lang="en-US" altLang="zh-CN" sz="1600" b="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1/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倍</a:t>
                    </a:r>
                  </a:p>
                </p:txBody>
              </p:sp>
            </mc:Choice>
            <mc:Fallback xmlns="">
              <p:sp>
                <p:nvSpPr>
                  <p:cNvPr id="66" name="文本框 65">
                    <a:extLst>
                      <a:ext uri="{FF2B5EF4-FFF2-40B4-BE49-F238E27FC236}">
                        <a16:creationId xmlns:a16="http://schemas.microsoft.com/office/drawing/2014/main" id="{73CEE791-9B28-77D7-60BF-6DCAED784A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8513" y="3798867"/>
                    <a:ext cx="1967206" cy="49244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5882" t="-13580" r="-5882" b="-234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9B5B060-AAAF-8B37-7010-2CE8FDB9F6A8}"/>
              </a:ext>
            </a:extLst>
          </p:cNvPr>
          <p:cNvGrpSpPr/>
          <p:nvPr/>
        </p:nvGrpSpPr>
        <p:grpSpPr>
          <a:xfrm>
            <a:off x="8412480" y="2239585"/>
            <a:ext cx="3203155" cy="3720461"/>
            <a:chOff x="8304398" y="2102169"/>
            <a:chExt cx="3311237" cy="3815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7E15C6D8-B18B-964B-9539-C2F6710CC778}"/>
                    </a:ext>
                  </a:extLst>
                </p:cNvPr>
                <p:cNvSpPr/>
                <p:nvPr/>
              </p:nvSpPr>
              <p:spPr>
                <a:xfrm>
                  <a:off x="8304398" y="2102169"/>
                  <a:ext cx="3311237" cy="3815610"/>
                </a:xfrm>
                <a:prstGeom prst="roundRect">
                  <a:avLst>
                    <a:gd name="adj" fmla="val 7160"/>
                  </a:avLst>
                </a:prstGeom>
                <a:noFill/>
                <a:ln w="28575">
                  <a:solidFill>
                    <a:schemeClr val="bg1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zh-CN" altLang="en-US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复数的幅角</a:t>
                  </a:r>
                  <a14:m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𝜃</m:t>
                      </m:r>
                    </m:oMath>
                  </a14:m>
                  <a:r>
                    <a:rPr lang="zh-CN" altLang="en-US" b="1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有无数个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！</a:t>
                  </a:r>
                  <a:endParaRPr lang="en-US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25000"/>
                    </a:lnSpc>
                    <a:spcBef>
                      <a:spcPts val="600"/>
                    </a:spcBef>
                  </a:pPr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这件事对乘幂没有影响。</a:t>
                  </a:r>
                  <a:endPara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25000"/>
                    </a:lnSpc>
                  </a:pPr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因为若</a:t>
                  </a:r>
                  <a14:m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𝜃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，</a:t>
                  </a:r>
                  <a:endPara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25000"/>
                    </a:lnSpc>
                  </a:pPr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则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𝑛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𝜃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𝑛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</a:t>
                  </a:r>
                  <a:endPara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25000"/>
                    </a:lnSpc>
                  </a:pPr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而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𝑛𝑘</m:t>
                          </m:r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.</m:t>
                      </m:r>
                    </m:oMath>
                  </a14:m>
                  <a:endParaRPr lang="en-US" altLang="zh-CN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25000"/>
                    </a:lnSpc>
                    <a:spcBef>
                      <a:spcPts val="1200"/>
                    </a:spcBef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这件事对方根有影响！</a:t>
                  </a:r>
                  <a:endParaRPr lang="en-US" altLang="zh-CN" sz="1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25000"/>
                    </a:lnSpc>
                  </a:pPr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因为若</a:t>
                  </a:r>
                  <a14:m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𝜃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，</a:t>
                  </a:r>
                  <a:endPara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则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𝜃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a14:m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，</a:t>
                  </a:r>
                  <a:endPara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r>
                    <a:rPr lang="zh-CN" altLang="en-US" sz="1600" dirty="0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而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func>
                        <m:func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.</m:t>
                      </m:r>
                    </m:oMath>
                  </a14:m>
                  <a:endParaRPr lang="en-US" altLang="zh-CN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7E15C6D8-B18B-964B-9539-C2F6710CC7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4398" y="2102169"/>
                  <a:ext cx="3311237" cy="3815610"/>
                </a:xfrm>
                <a:prstGeom prst="roundRect">
                  <a:avLst>
                    <a:gd name="adj" fmla="val 7160"/>
                  </a:avLst>
                </a:prstGeom>
                <a:blipFill>
                  <a:blip r:embed="rId17"/>
                  <a:stretch>
                    <a:fillRect/>
                  </a:stretch>
                </a:blipFill>
                <a:ln w="28575">
                  <a:solidFill>
                    <a:schemeClr val="bg1">
                      <a:lumMod val="50000"/>
                    </a:schemeClr>
                  </a:solidFill>
                  <a:prstDash val="sysDash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4BAD3F7-D26E-4AE1-D634-52621107C5C1}"/>
                </a:ext>
              </a:extLst>
            </p:cNvPr>
            <p:cNvCxnSpPr/>
            <p:nvPr/>
          </p:nvCxnSpPr>
          <p:spPr>
            <a:xfrm>
              <a:off x="8492055" y="2770141"/>
              <a:ext cx="293592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16DEAD9-3C6E-5734-EC3B-6BBF4B864D57}"/>
                  </a:ext>
                </a:extLst>
              </p:cNvPr>
              <p:cNvSpPr txBox="1"/>
              <p:nvPr/>
            </p:nvSpPr>
            <p:spPr>
              <a:xfrm>
                <a:off x="507459" y="5267098"/>
                <a:ext cx="7645424" cy="779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复数的方根是多值的。</a:t>
                </a:r>
                <a:r>
                  <a:rPr lang="zh-CN" altLang="en-US" sz="1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一个确定的复数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𝒛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（幅角的主值为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），</a:t>
                </a:r>
                <a:r>
                  <a:rPr lang="zh-CN" altLang="en-US" sz="1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其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𝒏</m:t>
                    </m:r>
                  </m:oMath>
                </a14:m>
                <a:r>
                  <a:rPr lang="zh-CN" altLang="en-US" sz="1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次方根的结果</a:t>
                </a:r>
                <a:endParaRPr lang="en-US" altLang="zh-CN" sz="16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是 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𝒏</m:t>
                    </m:r>
                  </m:oMath>
                </a14:m>
                <a:r>
                  <a:rPr lang="zh-CN" altLang="en-US" sz="1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个确定的复数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，它们幅角的主值分别是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 …,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+2(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16DEAD9-3C6E-5734-EC3B-6BBF4B864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5267098"/>
                <a:ext cx="7645424" cy="779444"/>
              </a:xfrm>
              <a:prstGeom prst="rect">
                <a:avLst/>
              </a:prstGeom>
              <a:blipFill>
                <a:blip r:embed="rId18"/>
                <a:stretch>
                  <a:fillRect l="-399" t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9919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298962"/>
                <a:ext cx="1110817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由以上讨论可见，描述一个复数一般需要两个量 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——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直角坐标下，横纵坐标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；极坐标下，模长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与幅角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𝜃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这些量之间有如下的关系和运算。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298962"/>
                <a:ext cx="11108176" cy="800219"/>
              </a:xfrm>
              <a:prstGeom prst="rect">
                <a:avLst/>
              </a:prstGeom>
              <a:blipFill>
                <a:blip r:embed="rId5"/>
                <a:stretch>
                  <a:fillRect l="-274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33CAD052-4A39-9001-A652-FE0C8C393DC1}"/>
              </a:ext>
            </a:extLst>
          </p:cNvPr>
          <p:cNvGrpSpPr/>
          <p:nvPr/>
        </p:nvGrpSpPr>
        <p:grpSpPr>
          <a:xfrm>
            <a:off x="507458" y="2373484"/>
            <a:ext cx="10775034" cy="3368954"/>
            <a:chOff x="507458" y="2373484"/>
            <a:chExt cx="10775034" cy="33689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B8D8B4CA-723C-9B5F-D7CF-B4D747A39D7C}"/>
                    </a:ext>
                  </a:extLst>
                </p:cNvPr>
                <p:cNvSpPr/>
                <p:nvPr/>
              </p:nvSpPr>
              <p:spPr>
                <a:xfrm>
                  <a:off x="507458" y="2378813"/>
                  <a:ext cx="1443691" cy="828946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dirty="0">
                      <a:solidFill>
                        <a:schemeClr val="bg1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取模</a:t>
                  </a:r>
                  <a:endParaRPr lang="en-US" altLang="zh-CN" sz="1600" dirty="0">
                    <a:solidFill>
                      <a:schemeClr val="bg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𝑟</m:t>
                        </m:r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B8D8B4CA-723C-9B5F-D7CF-B4D747A39D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58" y="2378813"/>
                  <a:ext cx="1443691" cy="82894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E84236D-D88E-EE5A-024F-ADD99D543064}"/>
                </a:ext>
              </a:extLst>
            </p:cNvPr>
            <p:cNvGrpSpPr/>
            <p:nvPr/>
          </p:nvGrpSpPr>
          <p:grpSpPr>
            <a:xfrm>
              <a:off x="8983658" y="2373484"/>
              <a:ext cx="1795363" cy="849447"/>
              <a:chOff x="2750730" y="3318946"/>
              <a:chExt cx="1795363" cy="849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FE37C1CA-15EA-AEB3-AEF5-78A4B19197B9}"/>
                      </a:ext>
                    </a:extLst>
                  </p:cNvPr>
                  <p:cNvSpPr txBox="1"/>
                  <p:nvPr/>
                </p:nvSpPr>
                <p:spPr>
                  <a:xfrm>
                    <a:off x="2803309" y="3318946"/>
                    <a:ext cx="169020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FE37C1CA-15EA-AEB3-AEF5-78A4B19197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3309" y="3318946"/>
                    <a:ext cx="169020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174" r="-2878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A493C723-10B9-191F-3CB7-A1CC5001612D}"/>
                      </a:ext>
                    </a:extLst>
                  </p:cNvPr>
                  <p:cNvSpPr txBox="1"/>
                  <p:nvPr/>
                </p:nvSpPr>
                <p:spPr>
                  <a:xfrm>
                    <a:off x="2750730" y="3675950"/>
                    <a:ext cx="1795363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乘积的模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模的乘积</a:t>
                    </a:r>
                    <a:br>
                      <a:rPr lang="en-US" alt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</a:br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（除法也适用）</a:t>
                    </a:r>
                  </a:p>
                </p:txBody>
              </p:sp>
            </mc:Choice>
            <mc:Fallback xmlns=""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A493C723-10B9-191F-3CB7-A1CC50016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730" y="3675950"/>
                    <a:ext cx="1795363" cy="4924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803" t="-14815" r="-6463" b="-234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E644123-B6BE-ACFE-EECC-45D32042BE96}"/>
                </a:ext>
              </a:extLst>
            </p:cNvPr>
            <p:cNvGrpSpPr/>
            <p:nvPr/>
          </p:nvGrpSpPr>
          <p:grpSpPr>
            <a:xfrm>
              <a:off x="2773511" y="2378813"/>
              <a:ext cx="1846659" cy="849447"/>
              <a:chOff x="2725082" y="3318946"/>
              <a:chExt cx="1846659" cy="849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00AA43E-912E-C4D6-10B2-324EE46C727D}"/>
                      </a:ext>
                    </a:extLst>
                  </p:cNvPr>
                  <p:cNvSpPr txBox="1"/>
                  <p:nvPr/>
                </p:nvSpPr>
                <p:spPr>
                  <a:xfrm>
                    <a:off x="2803309" y="3318946"/>
                    <a:ext cx="1565172" cy="3354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00AA43E-912E-C4D6-10B2-324EE46C72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3309" y="3318946"/>
                    <a:ext cx="1565172" cy="33541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389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3D31131-81B5-C627-7497-CA55265DC545}"/>
                  </a:ext>
                </a:extLst>
              </p:cNvPr>
              <p:cNvSpPr txBox="1"/>
              <p:nvPr/>
            </p:nvSpPr>
            <p:spPr>
              <a:xfrm>
                <a:off x="2725082" y="3675950"/>
                <a:ext cx="18466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模的定义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（复数的模是实数）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C5C1B4E-F7B2-FBA9-1457-D739DF3DC9A0}"/>
                </a:ext>
              </a:extLst>
            </p:cNvPr>
            <p:cNvGrpSpPr/>
            <p:nvPr/>
          </p:nvGrpSpPr>
          <p:grpSpPr>
            <a:xfrm>
              <a:off x="5528008" y="2378813"/>
              <a:ext cx="2344553" cy="844118"/>
              <a:chOff x="7658206" y="2378813"/>
              <a:chExt cx="2344553" cy="844118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918193DF-674F-8D71-61DE-E33692DE3A8A}"/>
                  </a:ext>
                </a:extLst>
              </p:cNvPr>
              <p:cNvGrpSpPr/>
              <p:nvPr/>
            </p:nvGrpSpPr>
            <p:grpSpPr>
              <a:xfrm>
                <a:off x="7730533" y="2378813"/>
                <a:ext cx="2199898" cy="844118"/>
                <a:chOff x="2875636" y="3318946"/>
                <a:chExt cx="2199898" cy="8441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CFCAEE64-9764-3DA6-9490-94EBFA6D05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5636" y="3318946"/>
                      <a:ext cx="21998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+|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CFCAEE64-9764-3DA6-9490-94EBFA6D05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75636" y="3318946"/>
                      <a:ext cx="219989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2174" r="-3047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C6972CE-747C-7136-D856-A75E241B18DC}"/>
                    </a:ext>
                  </a:extLst>
                </p:cNvPr>
                <p:cNvSpPr txBox="1"/>
                <p:nvPr/>
              </p:nvSpPr>
              <p:spPr>
                <a:xfrm>
                  <a:off x="3390297" y="3916843"/>
                  <a:ext cx="102592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三角不等式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10783ED3-CE29-8752-D437-7354B0FF7726}"/>
                      </a:ext>
                    </a:extLst>
                  </p:cNvPr>
                  <p:cNvSpPr txBox="1"/>
                  <p:nvPr/>
                </p:nvSpPr>
                <p:spPr>
                  <a:xfrm>
                    <a:off x="7658206" y="2654786"/>
                    <a:ext cx="2344553" cy="3126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10783ED3-CE29-8752-D437-7354B0FF77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8206" y="2654786"/>
                    <a:ext cx="2344553" cy="31265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96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7B5FA22D-608B-0E36-E9C4-6D5809DEA6DF}"/>
                    </a:ext>
                  </a:extLst>
                </p:cNvPr>
                <p:cNvSpPr/>
                <p:nvPr/>
              </p:nvSpPr>
              <p:spPr>
                <a:xfrm>
                  <a:off x="512124" y="3650242"/>
                  <a:ext cx="1443691" cy="82894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dirty="0">
                      <a:solidFill>
                        <a:schemeClr val="bg1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取幅角</a:t>
                  </a:r>
                  <a:endParaRPr lang="en-US" altLang="zh-CN" sz="1600" dirty="0">
                    <a:solidFill>
                      <a:schemeClr val="bg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𝜃</m:t>
                        </m:r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Arg</m:t>
                        </m:r>
                        <m:r>
                          <a:rPr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𝑧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7B5FA22D-608B-0E36-E9C4-6D5809DEA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24" y="3650242"/>
                  <a:ext cx="1443691" cy="828946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43305E57-B75B-196C-41A0-07F35C813761}"/>
                </a:ext>
              </a:extLst>
            </p:cNvPr>
            <p:cNvGrpSpPr/>
            <p:nvPr/>
          </p:nvGrpSpPr>
          <p:grpSpPr>
            <a:xfrm>
              <a:off x="5588281" y="3650242"/>
              <a:ext cx="2079352" cy="849447"/>
              <a:chOff x="2608737" y="3318946"/>
              <a:chExt cx="2079352" cy="849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5C944FFF-1FEE-598D-0444-B2D4837F2804}"/>
                      </a:ext>
                    </a:extLst>
                  </p:cNvPr>
                  <p:cNvSpPr txBox="1"/>
                  <p:nvPr/>
                </p:nvSpPr>
                <p:spPr>
                  <a:xfrm>
                    <a:off x="2676157" y="3318946"/>
                    <a:ext cx="194450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5C944FFF-1FEE-598D-0444-B2D4837F2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6157" y="3318946"/>
                    <a:ext cx="1944507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448" r="-940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2A829B2-DA53-E0E1-5D19-F7C0C669B3AF}"/>
                      </a:ext>
                    </a:extLst>
                  </p:cNvPr>
                  <p:cNvSpPr txBox="1"/>
                  <p:nvPr/>
                </p:nvSpPr>
                <p:spPr>
                  <a:xfrm>
                    <a:off x="2608737" y="3675950"/>
                    <a:ext cx="2079352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幅角的多值性</a:t>
                    </a:r>
                    <a:endParaRPr lang="en-US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（主值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∈[−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）</a:t>
                    </a:r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72A829B2-DA53-E0E1-5D19-F7C0C669B3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8737" y="3675950"/>
                    <a:ext cx="2079352" cy="49244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5572" t="-12346" r="-5279" b="-234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819D353-B798-F8AB-B744-E32363981325}"/>
                </a:ext>
              </a:extLst>
            </p:cNvPr>
            <p:cNvGrpSpPr/>
            <p:nvPr/>
          </p:nvGrpSpPr>
          <p:grpSpPr>
            <a:xfrm>
              <a:off x="2876984" y="3551592"/>
              <a:ext cx="1641475" cy="948097"/>
              <a:chOff x="2827674" y="3220296"/>
              <a:chExt cx="1641475" cy="9480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8ED53C68-0CE1-2330-314A-2569A63F7F6E}"/>
                      </a:ext>
                    </a:extLst>
                  </p:cNvPr>
                  <p:cNvSpPr txBox="1"/>
                  <p:nvPr/>
                </p:nvSpPr>
                <p:spPr>
                  <a:xfrm>
                    <a:off x="2849724" y="3220296"/>
                    <a:ext cx="1602939" cy="4742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arctan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5" name="文本框 54">
                    <a:extLst>
                      <a:ext uri="{FF2B5EF4-FFF2-40B4-BE49-F238E27FC236}">
                        <a16:creationId xmlns:a16="http://schemas.microsoft.com/office/drawing/2014/main" id="{8ED53C68-0CE1-2330-314A-2569A63F7F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9724" y="3220296"/>
                    <a:ext cx="1602939" cy="47429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B518C5F-1C46-709D-A62A-B57443F5B06B}"/>
                  </a:ext>
                </a:extLst>
              </p:cNvPr>
              <p:cNvSpPr txBox="1"/>
              <p:nvPr/>
            </p:nvSpPr>
            <p:spPr>
              <a:xfrm>
                <a:off x="2827674" y="3675950"/>
                <a:ext cx="16414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幅角的定义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（计算角度即可）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94574AF-DFAE-D12D-55C3-F73BB5FE05F9}"/>
                </a:ext>
              </a:extLst>
            </p:cNvPr>
            <p:cNvGrpSpPr/>
            <p:nvPr/>
          </p:nvGrpSpPr>
          <p:grpSpPr>
            <a:xfrm>
              <a:off x="8480186" y="3650242"/>
              <a:ext cx="2802306" cy="849447"/>
              <a:chOff x="2247260" y="3318946"/>
              <a:chExt cx="2802306" cy="849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F3CDA3F0-B937-5C2B-3C1F-5A2419A82C4A}"/>
                      </a:ext>
                    </a:extLst>
                  </p:cNvPr>
                  <p:cNvSpPr txBox="1"/>
                  <p:nvPr/>
                </p:nvSpPr>
                <p:spPr>
                  <a:xfrm>
                    <a:off x="2247260" y="3318946"/>
                    <a:ext cx="280230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Arg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F3CDA3F0-B937-5C2B-3C1F-5A2419A82C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7260" y="3318946"/>
                    <a:ext cx="2802306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8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13B90394-4C76-C531-4856-F4EF06EA3714}"/>
                      </a:ext>
                    </a:extLst>
                  </p:cNvPr>
                  <p:cNvSpPr txBox="1"/>
                  <p:nvPr/>
                </p:nvSpPr>
                <p:spPr>
                  <a:xfrm>
                    <a:off x="2608737" y="3675950"/>
                    <a:ext cx="2079351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乘积的幅角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幅角的和</a:t>
                    </a:r>
                    <a:endParaRPr lang="en-US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（除法为差，也适用）</a:t>
                    </a:r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13B90394-4C76-C531-4856-F4EF06EA37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8737" y="3675950"/>
                    <a:ext cx="2079351" cy="49244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4678" t="-13580" r="-4678" b="-246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: 圆角 79">
                  <a:extLst>
                    <a:ext uri="{FF2B5EF4-FFF2-40B4-BE49-F238E27FC236}">
                      <a16:creationId xmlns:a16="http://schemas.microsoft.com/office/drawing/2014/main" id="{1498EF0F-B002-3401-EEBB-7C6244A63217}"/>
                    </a:ext>
                  </a:extLst>
                </p:cNvPr>
                <p:cNvSpPr/>
                <p:nvPr/>
              </p:nvSpPr>
              <p:spPr>
                <a:xfrm>
                  <a:off x="512124" y="4892991"/>
                  <a:ext cx="1443691" cy="828946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dirty="0">
                      <a:solidFill>
                        <a:schemeClr val="bg1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共轭复数</a:t>
                  </a:r>
                  <a:endParaRPr lang="en-US" altLang="zh-CN" sz="1600" dirty="0">
                    <a:solidFill>
                      <a:schemeClr val="bg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汉仪润圆-65简" panose="00020600040101010101" pitchFamily="18" charset="-122"/>
                              </a:rPr>
                              <m:t>𝑧</m:t>
                            </m:r>
                          </m:e>
                        </m:acc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=</m:t>
                        </m:r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𝑥</m:t>
                        </m:r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汉仪润圆-65简" panose="00020600040101010101" pitchFamily="18" charset="-122"/>
                          </a:rPr>
                          <m:t>𝑖𝑦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80" name="矩形: 圆角 79">
                  <a:extLst>
                    <a:ext uri="{FF2B5EF4-FFF2-40B4-BE49-F238E27FC236}">
                      <a16:creationId xmlns:a16="http://schemas.microsoft.com/office/drawing/2014/main" id="{1498EF0F-B002-3401-EEBB-7C6244A63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24" y="4892991"/>
                  <a:ext cx="1443691" cy="828946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18C5A990-1800-AADC-C525-186462C87683}"/>
                </a:ext>
              </a:extLst>
            </p:cNvPr>
            <p:cNvGrpSpPr/>
            <p:nvPr/>
          </p:nvGrpSpPr>
          <p:grpSpPr>
            <a:xfrm>
              <a:off x="4895716" y="4892991"/>
              <a:ext cx="3464475" cy="849447"/>
              <a:chOff x="2803309" y="3318946"/>
              <a:chExt cx="3464475" cy="849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F2976862-C9ED-672A-7DF2-CA6CB8D38A7D}"/>
                      </a:ext>
                    </a:extLst>
                  </p:cNvPr>
                  <p:cNvSpPr txBox="1"/>
                  <p:nvPr/>
                </p:nvSpPr>
                <p:spPr>
                  <a:xfrm>
                    <a:off x="2803309" y="3318946"/>
                    <a:ext cx="34644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F2976862-C9ED-672A-7DF2-CA6CB8D38A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3309" y="3318946"/>
                    <a:ext cx="3464475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9331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B244BC48-58EC-1EF4-F385-48096D10BAA5}"/>
                      </a:ext>
                    </a:extLst>
                  </p:cNvPr>
                  <p:cNvSpPr txBox="1"/>
                  <p:nvPr/>
                </p:nvSpPr>
                <p:spPr>
                  <a:xfrm>
                    <a:off x="3019311" y="3675950"/>
                    <a:ext cx="3026471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先取共轭再运算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先运算再取共轭</a:t>
                    </a:r>
                    <a:br>
                      <a:rPr lang="en-US" altLang="zh-CN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</a:br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（加减乘除都适用）</a:t>
                    </a:r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B244BC48-58EC-1EF4-F385-48096D10BA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9311" y="3675950"/>
                    <a:ext cx="3026471" cy="49244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3831" t="-13580" r="-3629" b="-246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9A3ED0C9-B2A1-3742-6D7C-D2C945FBC2DA}"/>
                </a:ext>
              </a:extLst>
            </p:cNvPr>
            <p:cNvGrpSpPr/>
            <p:nvPr/>
          </p:nvGrpSpPr>
          <p:grpSpPr>
            <a:xfrm>
              <a:off x="2813586" y="4892991"/>
              <a:ext cx="1641475" cy="849447"/>
              <a:chOff x="2403289" y="3318946"/>
              <a:chExt cx="1641475" cy="849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7F079081-E7E1-96C6-0D33-5523C098FB2F}"/>
                      </a:ext>
                    </a:extLst>
                  </p:cNvPr>
                  <p:cNvSpPr txBox="1"/>
                  <p:nvPr/>
                </p:nvSpPr>
                <p:spPr>
                  <a:xfrm>
                    <a:off x="2803309" y="3318946"/>
                    <a:ext cx="9658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7F079081-E7E1-96C6-0D33-5523C098FB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3309" y="3318946"/>
                    <a:ext cx="965842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2516" t="-4444" r="-188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7FB3E746-EF93-4472-D41D-9ECEADC86229}"/>
                  </a:ext>
                </a:extLst>
              </p:cNvPr>
              <p:cNvSpPr txBox="1"/>
              <p:nvPr/>
            </p:nvSpPr>
            <p:spPr>
              <a:xfrm>
                <a:off x="2403289" y="3675950"/>
                <a:ext cx="16414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复数与其共轭的积</a:t>
                </a:r>
                <a:b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</a:b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等于其模的平方</a:t>
                </a:r>
              </a:p>
            </p:txBody>
          </p:sp>
        </p:grp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233B7556-3DDA-A783-DEB2-51E78A94C65C}"/>
              </a:ext>
            </a:extLst>
          </p:cNvPr>
          <p:cNvSpPr txBox="1"/>
          <p:nvPr/>
        </p:nvSpPr>
        <p:spPr>
          <a:xfrm>
            <a:off x="507459" y="496110"/>
            <a:ext cx="32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复数的表示与运算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427D0B4-1803-9A76-BD0B-DAAFB37FC6CB}"/>
              </a:ext>
            </a:extLst>
          </p:cNvPr>
          <p:cNvSpPr txBox="1"/>
          <p:nvPr/>
        </p:nvSpPr>
        <p:spPr>
          <a:xfrm>
            <a:off x="3755568" y="775742"/>
            <a:ext cx="2007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复数的相关运算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102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233B7556-3DDA-A783-DEB2-51E78A94C65C}"/>
              </a:ext>
            </a:extLst>
          </p:cNvPr>
          <p:cNvSpPr txBox="1"/>
          <p:nvPr/>
        </p:nvSpPr>
        <p:spPr>
          <a:xfrm>
            <a:off x="507459" y="496110"/>
            <a:ext cx="32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复数的表示与运算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E2A5BD-64BD-B18D-93A5-F9AD01BA15FB}"/>
              </a:ext>
            </a:extLst>
          </p:cNvPr>
          <p:cNvGrpSpPr/>
          <p:nvPr/>
        </p:nvGrpSpPr>
        <p:grpSpPr>
          <a:xfrm>
            <a:off x="478701" y="1414848"/>
            <a:ext cx="11234597" cy="1415431"/>
            <a:chOff x="449943" y="1784963"/>
            <a:chExt cx="11234597" cy="141543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0A0BA48-BFCC-E1FD-E612-45CD796FFE08}"/>
                </a:ext>
              </a:extLst>
            </p:cNvPr>
            <p:cNvSpPr/>
            <p:nvPr/>
          </p:nvSpPr>
          <p:spPr>
            <a:xfrm>
              <a:off x="449943" y="1784963"/>
              <a:ext cx="11234597" cy="141543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8273FB9-6FF2-E653-610C-346E7DAFF26C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261297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4A1807-5AF3-2F44-5BC8-86C785BED4EF}"/>
                  </a:ext>
                </a:extLst>
              </p:cNvPr>
              <p:cNvSpPr txBox="1"/>
              <p:nvPr/>
            </p:nvSpPr>
            <p:spPr>
              <a:xfrm>
                <a:off x="576363" y="1445544"/>
                <a:ext cx="8382225" cy="42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：复数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3+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所对应的点在第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____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象限。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4A1807-5AF3-2F44-5BC8-86C785BED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445544"/>
                <a:ext cx="8382225" cy="425437"/>
              </a:xfrm>
              <a:prstGeom prst="rect">
                <a:avLst/>
              </a:prstGeom>
              <a:blipFill>
                <a:blip r:embed="rId3"/>
                <a:stretch>
                  <a:fillRect l="-436" b="-1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20E7591-149D-9FD3-2E75-9961718A22FB}"/>
                  </a:ext>
                </a:extLst>
              </p:cNvPr>
              <p:cNvSpPr txBox="1"/>
              <p:nvPr/>
            </p:nvSpPr>
            <p:spPr>
              <a:xfrm>
                <a:off x="576363" y="1911718"/>
                <a:ext cx="10828199" cy="785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·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，故它的模长为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，幅角为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rad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显然在第一象限。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20E7591-149D-9FD3-2E75-9961718A2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911718"/>
                <a:ext cx="10828199" cy="785343"/>
              </a:xfrm>
              <a:prstGeom prst="rect">
                <a:avLst/>
              </a:prstGeom>
              <a:blipFill>
                <a:blip r:embed="rId6"/>
                <a:stretch>
                  <a:fillRect l="-338" b="-10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BE81D4AC-75CC-DE8E-45E7-5C13909048ED}"/>
              </a:ext>
            </a:extLst>
          </p:cNvPr>
          <p:cNvGrpSpPr/>
          <p:nvPr/>
        </p:nvGrpSpPr>
        <p:grpSpPr>
          <a:xfrm>
            <a:off x="8662038" y="1457019"/>
            <a:ext cx="3051260" cy="1246971"/>
            <a:chOff x="8662038" y="1457019"/>
            <a:chExt cx="3051260" cy="124697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84A4D4B-00D6-D9A7-0F1B-3BAA7205EB6C}"/>
                </a:ext>
              </a:extLst>
            </p:cNvPr>
            <p:cNvGrpSpPr/>
            <p:nvPr/>
          </p:nvGrpSpPr>
          <p:grpSpPr>
            <a:xfrm>
              <a:off x="8856225" y="1457019"/>
              <a:ext cx="2548337" cy="1246971"/>
              <a:chOff x="5986955" y="2357973"/>
              <a:chExt cx="1784274" cy="873094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3305DCE5-8EC1-E4FE-385F-A2C86835E71D}"/>
                  </a:ext>
                </a:extLst>
              </p:cNvPr>
              <p:cNvGrpSpPr/>
              <p:nvPr/>
            </p:nvGrpSpPr>
            <p:grpSpPr>
              <a:xfrm>
                <a:off x="5986955" y="2536985"/>
                <a:ext cx="1784274" cy="694082"/>
                <a:chOff x="6188555" y="2536985"/>
                <a:chExt cx="1784274" cy="694082"/>
              </a:xfrm>
            </p:grpSpPr>
            <p:cxnSp>
              <p:nvCxnSpPr>
                <p:cNvPr id="16" name="直接箭头连接符 15">
                  <a:extLst>
                    <a:ext uri="{FF2B5EF4-FFF2-40B4-BE49-F238E27FC236}">
                      <a16:creationId xmlns:a16="http://schemas.microsoft.com/office/drawing/2014/main" id="{77B2A372-3073-2571-C4FE-A00ED066D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8555" y="3071284"/>
                  <a:ext cx="1784274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8CE5FB38-2BFB-DE93-C9C6-E63C7A0BEF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80693" y="2536985"/>
                  <a:ext cx="0" cy="694082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DEACBAE-EEA4-F5FB-0151-DB822AAB03E1}"/>
                      </a:ext>
                    </a:extLst>
                  </p:cNvPr>
                  <p:cNvSpPr txBox="1"/>
                  <p:nvPr/>
                </p:nvSpPr>
                <p:spPr>
                  <a:xfrm>
                    <a:off x="7577919" y="3071283"/>
                    <a:ext cx="193309" cy="159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DEACBAE-EEA4-F5FB-0151-DB822AAB03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7919" y="3071283"/>
                    <a:ext cx="193309" cy="15978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368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3CCBC8D0-2790-D961-5ADF-949062A69A29}"/>
                      </a:ext>
                    </a:extLst>
                  </p:cNvPr>
                  <p:cNvSpPr txBox="1"/>
                  <p:nvPr/>
                </p:nvSpPr>
                <p:spPr>
                  <a:xfrm>
                    <a:off x="6879092" y="2357973"/>
                    <a:ext cx="218374" cy="1597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3CCBC8D0-2790-D961-5ADF-949062A69A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9092" y="2357973"/>
                    <a:ext cx="218374" cy="1597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67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B267C01-DD48-4087-6D88-D3ECD27B5E84}"/>
                    </a:ext>
                  </a:extLst>
                </p:cNvPr>
                <p:cNvSpPr txBox="1"/>
                <p:nvPr/>
              </p:nvSpPr>
              <p:spPr>
                <a:xfrm>
                  <a:off x="8662038" y="2184967"/>
                  <a:ext cx="111460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3.14(</m:t>
                        </m:r>
                        <m:r>
                          <m:rPr>
                            <m:sty m:val="p"/>
                          </m:rPr>
                          <a:rPr lang="en-US" altLang="zh-CN" sz="140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rad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B267C01-DD48-4087-6D88-D3ECD27B5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038" y="2184967"/>
                  <a:ext cx="111460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D4C7591-765F-7EAF-1F97-4C4DE99634D8}"/>
                    </a:ext>
                  </a:extLst>
                </p:cNvPr>
                <p:cNvSpPr txBox="1"/>
                <p:nvPr/>
              </p:nvSpPr>
              <p:spPr>
                <a:xfrm>
                  <a:off x="9615248" y="1849695"/>
                  <a:ext cx="111460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1.57(</m:t>
                        </m:r>
                        <m:r>
                          <m:rPr>
                            <m:sty m:val="p"/>
                          </m:rPr>
                          <a:rPr lang="en-US" altLang="zh-CN" sz="140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rad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D4C7591-765F-7EAF-1F97-4C4DE9963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5248" y="1849695"/>
                  <a:ext cx="1114603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01AB280-B054-E22F-45E0-AB1D393FECD1}"/>
                    </a:ext>
                  </a:extLst>
                </p:cNvPr>
                <p:cNvSpPr txBox="1"/>
                <p:nvPr/>
              </p:nvSpPr>
              <p:spPr>
                <a:xfrm>
                  <a:off x="10598695" y="2184934"/>
                  <a:ext cx="111460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0(</m:t>
                        </m:r>
                        <m:r>
                          <m:rPr>
                            <m:sty m:val="p"/>
                          </m:rPr>
                          <a:rPr lang="en-US" altLang="zh-CN" sz="140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rad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01AB280-B054-E22F-45E0-AB1D393FEC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8695" y="2184934"/>
                  <a:ext cx="111460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DB80C2D-45E2-EBCF-569D-5B50CA12B43C}"/>
              </a:ext>
            </a:extLst>
          </p:cNvPr>
          <p:cNvGrpSpPr/>
          <p:nvPr/>
        </p:nvGrpSpPr>
        <p:grpSpPr>
          <a:xfrm>
            <a:off x="478701" y="2949859"/>
            <a:ext cx="11234597" cy="1739905"/>
            <a:chOff x="449943" y="1784963"/>
            <a:chExt cx="11234597" cy="1739905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5905DFFE-2CF9-E0EB-581E-82B7AAD938A0}"/>
                </a:ext>
              </a:extLst>
            </p:cNvPr>
            <p:cNvSpPr/>
            <p:nvPr/>
          </p:nvSpPr>
          <p:spPr>
            <a:xfrm>
              <a:off x="449943" y="1784963"/>
              <a:ext cx="11234597" cy="173990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60B8E06-88AE-0175-FBDC-AA71B3D34CE2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261297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D28F01E-8730-A820-E12D-26950413E390}"/>
                  </a:ext>
                </a:extLst>
              </p:cNvPr>
              <p:cNvSpPr txBox="1"/>
              <p:nvPr/>
            </p:nvSpPr>
            <p:spPr>
              <a:xfrm>
                <a:off x="576363" y="2875768"/>
                <a:ext cx="8382225" cy="519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1+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𝑖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____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。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D28F01E-8730-A820-E12D-26950413E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2875768"/>
                <a:ext cx="8382225" cy="519501"/>
              </a:xfrm>
              <a:prstGeom prst="rect">
                <a:avLst/>
              </a:prstGeom>
              <a:blipFill>
                <a:blip r:embed="rId12"/>
                <a:stretch>
                  <a:fillRect l="-436" b="-1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E12D059-DF31-7199-34D8-7E436813E80A}"/>
                  </a:ext>
                </a:extLst>
              </p:cNvPr>
              <p:cNvSpPr txBox="1"/>
              <p:nvPr/>
            </p:nvSpPr>
            <p:spPr>
              <a:xfrm>
                <a:off x="576363" y="3336142"/>
                <a:ext cx="10828199" cy="1280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1+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𝑖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rad>
                      <m:ra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4</m:t>
                        </m:r>
                      </m:deg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1+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e>
                    </m:ra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rad>
                      <m:ra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4</m:t>
                        </m:r>
                      </m:deg>
                      <m:e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e>
                        </m:rad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e>
                    </m:ra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rad>
                      <m:ra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4</m:t>
                        </m:r>
                      </m:deg>
                      <m:e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e>
                        </m:rad>
                      </m:e>
                    </m:rad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[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𝑘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)]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[</m:t>
                        </m:r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ln</m:t>
                            </m:r>
                          </m:fName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e>
                            </m:rad>
                          </m:e>
                        </m:fun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+2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π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]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  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=0,1,2,3)</m:t>
                    </m:r>
                  </m:oMath>
                </a14:m>
                <a:endParaRPr lang="en-US" altLang="zh-CN" sz="16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ea typeface="微软雅黑" panose="020B0503020204020204" pitchFamily="3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                    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rad>
                      <m:ra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8</m:t>
                        </m:r>
                      </m:deg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16</m:t>
                            </m:r>
                          </m:den>
                        </m:f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or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 </m:t>
                    </m:r>
                    <m:rad>
                      <m:ra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8</m:t>
                        </m:r>
                      </m:deg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9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16</m:t>
                            </m:r>
                          </m:den>
                        </m:f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or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 </m:t>
                    </m:r>
                    <m:rad>
                      <m:ra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8</m:t>
                        </m:r>
                      </m:deg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17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16</m:t>
                            </m:r>
                          </m:den>
                        </m:f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or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 </m:t>
                    </m:r>
                    <m:rad>
                      <m:ra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8</m:t>
                        </m:r>
                      </m:deg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25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16</m:t>
                            </m:r>
                          </m:den>
                        </m:f>
                      </m:sup>
                    </m:sSup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E12D059-DF31-7199-34D8-7E436813E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336142"/>
                <a:ext cx="10828199" cy="1280735"/>
              </a:xfrm>
              <a:prstGeom prst="rect">
                <a:avLst/>
              </a:prstGeom>
              <a:blipFill>
                <a:blip r:embed="rId13"/>
                <a:stretch>
                  <a:fillRect l="-3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7B58D40C-4330-4938-040B-AF7C09209193}"/>
              </a:ext>
            </a:extLst>
          </p:cNvPr>
          <p:cNvGrpSpPr/>
          <p:nvPr/>
        </p:nvGrpSpPr>
        <p:grpSpPr>
          <a:xfrm>
            <a:off x="478701" y="4809345"/>
            <a:ext cx="11234597" cy="1228118"/>
            <a:chOff x="449943" y="1784964"/>
            <a:chExt cx="11234597" cy="1228118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19961B7-AA04-828C-1C26-86BB2E36A853}"/>
                </a:ext>
              </a:extLst>
            </p:cNvPr>
            <p:cNvSpPr/>
            <p:nvPr/>
          </p:nvSpPr>
          <p:spPr>
            <a:xfrm>
              <a:off x="449943" y="1784964"/>
              <a:ext cx="11234597" cy="122811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A921BB8-3617-0A26-E159-74B45C58595B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297633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8F35BEE-2F40-9AAF-A1BD-81867C4ED6CA}"/>
                  </a:ext>
                </a:extLst>
              </p:cNvPr>
              <p:cNvSpPr txBox="1"/>
              <p:nvPr/>
            </p:nvSpPr>
            <p:spPr>
              <a:xfrm>
                <a:off x="576362" y="4709054"/>
                <a:ext cx="8382225" cy="601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1.3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Arg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(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−2−2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。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8F35BEE-2F40-9AAF-A1BD-81867C4ED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2" y="4709054"/>
                <a:ext cx="8382225" cy="601062"/>
              </a:xfrm>
              <a:prstGeom prst="rect">
                <a:avLst/>
              </a:prstGeom>
              <a:blipFill>
                <a:blip r:embed="rId14"/>
                <a:stretch>
                  <a:fillRect l="-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6A4EC31-88CC-5342-CC16-F05D4E9E5887}"/>
                  </a:ext>
                </a:extLst>
              </p:cNvPr>
              <p:cNvSpPr txBox="1"/>
              <p:nvPr/>
            </p:nvSpPr>
            <p:spPr>
              <a:xfrm>
                <a:off x="576362" y="5269096"/>
                <a:ext cx="10828199" cy="663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−2−2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)(2−2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)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(2−2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4−4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−2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+2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8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=−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4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−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4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.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Arg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−2−2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Arg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=−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4</m:t>
                        </m:r>
                      </m:den>
                    </m:f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+2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𝑘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 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=0,±1,±2,…)</m:t>
                    </m:r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6A4EC31-88CC-5342-CC16-F05D4E9E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2" y="5269096"/>
                <a:ext cx="10828199" cy="663964"/>
              </a:xfrm>
              <a:prstGeom prst="rect">
                <a:avLst/>
              </a:prstGeom>
              <a:blipFill>
                <a:blip r:embed="rId15"/>
                <a:stretch>
                  <a:fillRect l="-338" b="-2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6447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33" grpId="0"/>
      <p:bldP spid="35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2327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复变函数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298962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所谓复变函数，就是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自变量为复数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函数值也为复数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函数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。理解复变函数的难度在于，这种“映射”关系比较抽象。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CFE9ED-E2C0-E136-C16A-73B705043080}"/>
              </a:ext>
            </a:extLst>
          </p:cNvPr>
          <p:cNvSpPr txBox="1"/>
          <p:nvPr/>
        </p:nvSpPr>
        <p:spPr>
          <a:xfrm>
            <a:off x="2835254" y="761818"/>
            <a:ext cx="1710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复变函数的概念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316F51-C8EA-4E4D-F24B-C5D663E9FABD}"/>
              </a:ext>
            </a:extLst>
          </p:cNvPr>
          <p:cNvGrpSpPr/>
          <p:nvPr/>
        </p:nvGrpSpPr>
        <p:grpSpPr>
          <a:xfrm>
            <a:off x="425572" y="1946939"/>
            <a:ext cx="3371480" cy="3550105"/>
            <a:chOff x="425572" y="1946939"/>
            <a:chExt cx="3371480" cy="355010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C80B4AD9-1217-DA9A-D04D-20025B29AA89}"/>
                </a:ext>
              </a:extLst>
            </p:cNvPr>
            <p:cNvGrpSpPr/>
            <p:nvPr/>
          </p:nvGrpSpPr>
          <p:grpSpPr>
            <a:xfrm>
              <a:off x="494477" y="1946939"/>
              <a:ext cx="3302575" cy="2271596"/>
              <a:chOff x="435470" y="1729849"/>
              <a:chExt cx="5242914" cy="3606211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9780ED3-7111-13B3-9223-8087A31DD7FC}"/>
                  </a:ext>
                </a:extLst>
              </p:cNvPr>
              <p:cNvGrpSpPr/>
              <p:nvPr/>
            </p:nvGrpSpPr>
            <p:grpSpPr>
              <a:xfrm>
                <a:off x="435470" y="3746963"/>
                <a:ext cx="3946273" cy="1589097"/>
                <a:chOff x="499701" y="4264691"/>
                <a:chExt cx="2876968" cy="1158506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F52969B-54BB-4B14-BDDA-674E173A0E54}"/>
                    </a:ext>
                  </a:extLst>
                </p:cNvPr>
                <p:cNvSpPr/>
                <p:nvPr/>
              </p:nvSpPr>
              <p:spPr>
                <a:xfrm>
                  <a:off x="499701" y="4264691"/>
                  <a:ext cx="2876968" cy="1158506"/>
                </a:xfrm>
                <a:prstGeom prst="rect">
                  <a:avLst/>
                </a:prstGeom>
                <a:ln>
                  <a:prstDash val="sysDot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矩形 9">
                      <a:extLst>
                        <a:ext uri="{FF2B5EF4-FFF2-40B4-BE49-F238E27FC236}">
                          <a16:creationId xmlns:a16="http://schemas.microsoft.com/office/drawing/2014/main" id="{71EB16FC-2BED-7654-242D-244E963CE0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51606" y="4284665"/>
                      <a:ext cx="597631" cy="292786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latin typeface="柳公权楷书" panose="02010600010101010101" pitchFamily="2" charset="-122"/>
                          <a:ea typeface="柳公权楷书" panose="02010600010101010101" pitchFamily="2" charset="-122"/>
                        </a:rPr>
                        <a:t>实数</a:t>
                      </a:r>
                      <a14:m>
                        <m:oMath xmlns:m="http://schemas.openxmlformats.org/officeDocument/2006/math"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a14:m>
                      <a:endParaRPr lang="zh-CN" altLang="en-US" sz="1000" dirty="0">
                        <a:latin typeface="柳公权楷书" panose="02010600010101010101" pitchFamily="2" charset="-122"/>
                        <a:ea typeface="柳公权楷书" panose="02010600010101010101" pitchFamily="2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矩形 79">
                      <a:extLst>
                        <a:ext uri="{FF2B5EF4-FFF2-40B4-BE49-F238E27FC236}">
                          <a16:creationId xmlns:a16="http://schemas.microsoft.com/office/drawing/2014/main" id="{ED70BC0C-CDE2-1543-AA5C-95343C50AA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51606" y="4284665"/>
                      <a:ext cx="597631" cy="29278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212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3138E2F-C1ED-6E10-1115-3FB7CF92B741}"/>
                  </a:ext>
                </a:extLst>
              </p:cNvPr>
              <p:cNvGrpSpPr/>
              <p:nvPr/>
            </p:nvGrpSpPr>
            <p:grpSpPr>
              <a:xfrm>
                <a:off x="435471" y="1729849"/>
                <a:ext cx="3946273" cy="1589097"/>
                <a:chOff x="499702" y="2787268"/>
                <a:chExt cx="2876968" cy="1158506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91BA0DB7-0099-1780-4E9D-7D6D77CD608E}"/>
                    </a:ext>
                  </a:extLst>
                </p:cNvPr>
                <p:cNvSpPr/>
                <p:nvPr/>
              </p:nvSpPr>
              <p:spPr>
                <a:xfrm>
                  <a:off x="499702" y="2787268"/>
                  <a:ext cx="2876968" cy="1158506"/>
                </a:xfrm>
                <a:prstGeom prst="rect">
                  <a:avLst/>
                </a:prstGeom>
                <a:ln>
                  <a:prstDash val="sysDot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矩形 13">
                      <a:extLst>
                        <a:ext uri="{FF2B5EF4-FFF2-40B4-BE49-F238E27FC236}">
                          <a16:creationId xmlns:a16="http://schemas.microsoft.com/office/drawing/2014/main" id="{05C9441B-CA52-A023-B37D-3431101558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51607" y="2813842"/>
                      <a:ext cx="597631" cy="292786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latin typeface="柳公权楷书" panose="02010600010101010101" pitchFamily="2" charset="-122"/>
                          <a:ea typeface="柳公权楷书" panose="02010600010101010101" pitchFamily="2" charset="-122"/>
                        </a:rPr>
                        <a:t>实数</a:t>
                      </a:r>
                      <a14:m>
                        <m:oMath xmlns:m="http://schemas.openxmlformats.org/officeDocument/2006/math"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a14:m>
                      <a:endParaRPr lang="zh-CN" altLang="en-US" sz="1000" dirty="0">
                        <a:latin typeface="柳公权楷书" panose="02010600010101010101" pitchFamily="2" charset="-122"/>
                        <a:ea typeface="柳公权楷书" panose="02010600010101010101" pitchFamily="2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矩形 78">
                      <a:extLst>
                        <a:ext uri="{FF2B5EF4-FFF2-40B4-BE49-F238E27FC236}">
                          <a16:creationId xmlns:a16="http://schemas.microsoft.com/office/drawing/2014/main" id="{1881D2D2-6B4B-A810-3B4D-8E4D89F9B63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51607" y="2813842"/>
                      <a:ext cx="597631" cy="29278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212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5795F54-8E06-F944-199B-CA6D011A65EF}"/>
                  </a:ext>
                </a:extLst>
              </p:cNvPr>
              <p:cNvSpPr/>
              <p:nvPr/>
            </p:nvSpPr>
            <p:spPr>
              <a:xfrm>
                <a:off x="977049" y="2292507"/>
                <a:ext cx="1174503" cy="31472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EBFFBAF4-B5C5-33F3-70DE-6C7C85E8B8C5}"/>
                  </a:ext>
                </a:extLst>
              </p:cNvPr>
              <p:cNvGrpSpPr/>
              <p:nvPr/>
            </p:nvGrpSpPr>
            <p:grpSpPr>
              <a:xfrm>
                <a:off x="584199" y="2460597"/>
                <a:ext cx="3538261" cy="566570"/>
                <a:chOff x="648429" y="3241564"/>
                <a:chExt cx="2579513" cy="413049"/>
              </a:xfrm>
            </p:grpSpPr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8DCEDFE0-3A78-9A40-1E78-44043F067547}"/>
                    </a:ext>
                  </a:extLst>
                </p:cNvPr>
                <p:cNvGrpSpPr/>
                <p:nvPr/>
              </p:nvGrpSpPr>
              <p:grpSpPr>
                <a:xfrm>
                  <a:off x="648429" y="3241564"/>
                  <a:ext cx="2579513" cy="98659"/>
                  <a:chOff x="648429" y="3241564"/>
                  <a:chExt cx="2579513" cy="98659"/>
                </a:xfrm>
              </p:grpSpPr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1C670E85-1F9C-C923-A2BC-81BDC925EC54}"/>
                      </a:ext>
                    </a:extLst>
                  </p:cNvPr>
                  <p:cNvGrpSpPr/>
                  <p:nvPr/>
                </p:nvGrpSpPr>
                <p:grpSpPr>
                  <a:xfrm>
                    <a:off x="648429" y="3249386"/>
                    <a:ext cx="2579513" cy="90837"/>
                    <a:chOff x="648429" y="3249386"/>
                    <a:chExt cx="2579513" cy="90837"/>
                  </a:xfrm>
                </p:grpSpPr>
                <p:cxnSp>
                  <p:nvCxnSpPr>
                    <p:cNvPr id="31" name="直接箭头连接符 30">
                      <a:extLst>
                        <a:ext uri="{FF2B5EF4-FFF2-40B4-BE49-F238E27FC236}">
                          <a16:creationId xmlns:a16="http://schemas.microsoft.com/office/drawing/2014/main" id="{147BB464-7A02-40E7-BA7C-BAE5FD4D8E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429" y="3340223"/>
                      <a:ext cx="2579513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直接连接符 31">
                      <a:extLst>
                        <a:ext uri="{FF2B5EF4-FFF2-40B4-BE49-F238E27FC236}">
                          <a16:creationId xmlns:a16="http://schemas.microsoft.com/office/drawing/2014/main" id="{5D42C01A-495F-237F-4E05-AC80635823E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33994" y="3249386"/>
                      <a:ext cx="0" cy="90837"/>
                    </a:xfrm>
                    <a:prstGeom prst="line">
                      <a:avLst/>
                    </a:prstGeom>
                    <a:ln w="2857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直接连接符 26">
                    <a:extLst>
                      <a:ext uri="{FF2B5EF4-FFF2-40B4-BE49-F238E27FC236}">
                        <a16:creationId xmlns:a16="http://schemas.microsoft.com/office/drawing/2014/main" id="{D4BADB5E-3812-DCC5-7D32-9C94C5A68543}"/>
                      </a:ext>
                    </a:extLst>
                  </p:cNvPr>
                  <p:cNvCxnSpPr/>
                  <p:nvPr/>
                </p:nvCxnSpPr>
                <p:spPr>
                  <a:xfrm>
                    <a:off x="1362121" y="3249386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连接符 27">
                    <a:extLst>
                      <a:ext uri="{FF2B5EF4-FFF2-40B4-BE49-F238E27FC236}">
                        <a16:creationId xmlns:a16="http://schemas.microsoft.com/office/drawing/2014/main" id="{5D92260F-51A8-A8A4-F098-E26CABBD7327}"/>
                      </a:ext>
                    </a:extLst>
                  </p:cNvPr>
                  <p:cNvCxnSpPr/>
                  <p:nvPr/>
                </p:nvCxnSpPr>
                <p:spPr>
                  <a:xfrm>
                    <a:off x="1790247" y="3241565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连接符 28">
                    <a:extLst>
                      <a:ext uri="{FF2B5EF4-FFF2-40B4-BE49-F238E27FC236}">
                        <a16:creationId xmlns:a16="http://schemas.microsoft.com/office/drawing/2014/main" id="{52E08826-1214-02FA-6E7E-0AD38F162740}"/>
                      </a:ext>
                    </a:extLst>
                  </p:cNvPr>
                  <p:cNvCxnSpPr/>
                  <p:nvPr/>
                </p:nvCxnSpPr>
                <p:spPr>
                  <a:xfrm>
                    <a:off x="2219210" y="3241564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连接符 29">
                    <a:extLst>
                      <a:ext uri="{FF2B5EF4-FFF2-40B4-BE49-F238E27FC236}">
                        <a16:creationId xmlns:a16="http://schemas.microsoft.com/office/drawing/2014/main" id="{822BDE9F-14F7-72C6-4E90-1EE5B24B0BD2}"/>
                      </a:ext>
                    </a:extLst>
                  </p:cNvPr>
                  <p:cNvCxnSpPr/>
                  <p:nvPr/>
                </p:nvCxnSpPr>
                <p:spPr>
                  <a:xfrm>
                    <a:off x="2657108" y="3249386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文本框 18">
                      <a:extLst>
                        <a:ext uri="{FF2B5EF4-FFF2-40B4-BE49-F238E27FC236}">
                          <a16:creationId xmlns:a16="http://schemas.microsoft.com/office/drawing/2014/main" id="{52CC1F2C-614A-D249-3F41-1907E24C3D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860" y="3348044"/>
                      <a:ext cx="220980" cy="302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19" name="文本框 18">
                      <a:extLst>
                        <a:ext uri="{FF2B5EF4-FFF2-40B4-BE49-F238E27FC236}">
                          <a16:creationId xmlns:a16="http://schemas.microsoft.com/office/drawing/2014/main" id="{52CC1F2C-614A-D249-3F41-1907E24C3D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860" y="3348044"/>
                      <a:ext cx="220980" cy="30277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9304F400-AC52-658C-2E07-5F8150608A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5390" y="3348046"/>
                      <a:ext cx="220980" cy="302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9304F400-AC52-658C-2E07-5F8150608A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15390" y="3348046"/>
                      <a:ext cx="220980" cy="30277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0E013D36-2396-BF1B-CF8A-5110C2340F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4520" y="3351837"/>
                      <a:ext cx="220980" cy="302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0E013D36-2396-BF1B-CF8A-5110C2340F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4520" y="3351837"/>
                      <a:ext cx="220980" cy="30277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文本框 22">
                      <a:extLst>
                        <a:ext uri="{FF2B5EF4-FFF2-40B4-BE49-F238E27FC236}">
                          <a16:creationId xmlns:a16="http://schemas.microsoft.com/office/drawing/2014/main" id="{D8E2B93C-BC1E-9501-0471-EB5B944EFB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5050" y="3348045"/>
                      <a:ext cx="220980" cy="302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23" name="文本框 22">
                      <a:extLst>
                        <a:ext uri="{FF2B5EF4-FFF2-40B4-BE49-F238E27FC236}">
                          <a16:creationId xmlns:a16="http://schemas.microsoft.com/office/drawing/2014/main" id="{D8E2B93C-BC1E-9501-0471-EB5B944EFB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75050" y="3348045"/>
                      <a:ext cx="220980" cy="30277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BE3C6875-AAA5-BA94-376E-AD7CE7F8E4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0627" y="3348045"/>
                      <a:ext cx="220980" cy="302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25" name="文本框 24">
                      <a:extLst>
                        <a:ext uri="{FF2B5EF4-FFF2-40B4-BE49-F238E27FC236}">
                          <a16:creationId xmlns:a16="http://schemas.microsoft.com/office/drawing/2014/main" id="{BE3C6875-AAA5-BA94-376E-AD7CE7F8E4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0627" y="3348045"/>
                      <a:ext cx="220980" cy="30277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D53D489-2193-06D3-B13D-176CEF09B33D}"/>
                  </a:ext>
                </a:extLst>
              </p:cNvPr>
              <p:cNvSpPr/>
              <p:nvPr/>
            </p:nvSpPr>
            <p:spPr>
              <a:xfrm>
                <a:off x="975904" y="4372887"/>
                <a:ext cx="2363556" cy="31472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64795BDE-102E-CC06-FB86-2BC7EB70A391}"/>
                  </a:ext>
                </a:extLst>
              </p:cNvPr>
              <p:cNvGrpSpPr/>
              <p:nvPr/>
            </p:nvGrpSpPr>
            <p:grpSpPr>
              <a:xfrm>
                <a:off x="584199" y="4546921"/>
                <a:ext cx="3538261" cy="566570"/>
                <a:chOff x="648429" y="3241564"/>
                <a:chExt cx="2579513" cy="413049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0FD26991-FF48-D909-48D6-F2B29D4C90CC}"/>
                    </a:ext>
                  </a:extLst>
                </p:cNvPr>
                <p:cNvGrpSpPr/>
                <p:nvPr/>
              </p:nvGrpSpPr>
              <p:grpSpPr>
                <a:xfrm>
                  <a:off x="648429" y="3241564"/>
                  <a:ext cx="2579513" cy="98659"/>
                  <a:chOff x="648429" y="3241564"/>
                  <a:chExt cx="2579513" cy="98659"/>
                </a:xfrm>
              </p:grpSpPr>
              <p:grpSp>
                <p:nvGrpSpPr>
                  <p:cNvPr id="41" name="组合 40">
                    <a:extLst>
                      <a:ext uri="{FF2B5EF4-FFF2-40B4-BE49-F238E27FC236}">
                        <a16:creationId xmlns:a16="http://schemas.microsoft.com/office/drawing/2014/main" id="{920BDC1C-20BD-310C-F0FF-31CCA08D6350}"/>
                      </a:ext>
                    </a:extLst>
                  </p:cNvPr>
                  <p:cNvGrpSpPr/>
                  <p:nvPr/>
                </p:nvGrpSpPr>
                <p:grpSpPr>
                  <a:xfrm>
                    <a:off x="648429" y="3249386"/>
                    <a:ext cx="2579513" cy="90837"/>
                    <a:chOff x="648429" y="3249386"/>
                    <a:chExt cx="2579513" cy="90837"/>
                  </a:xfrm>
                </p:grpSpPr>
                <p:cxnSp>
                  <p:nvCxnSpPr>
                    <p:cNvPr id="46" name="直接箭头连接符 45">
                      <a:extLst>
                        <a:ext uri="{FF2B5EF4-FFF2-40B4-BE49-F238E27FC236}">
                          <a16:creationId xmlns:a16="http://schemas.microsoft.com/office/drawing/2014/main" id="{9069337B-A404-98F4-E76B-9FE2B25B55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429" y="3340223"/>
                      <a:ext cx="2579513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>
                      <a:extLst>
                        <a:ext uri="{FF2B5EF4-FFF2-40B4-BE49-F238E27FC236}">
                          <a16:creationId xmlns:a16="http://schemas.microsoft.com/office/drawing/2014/main" id="{D28576E9-A6AB-0DA2-D7D1-F435B5D080B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33994" y="3249386"/>
                      <a:ext cx="0" cy="90837"/>
                    </a:xfrm>
                    <a:prstGeom prst="line">
                      <a:avLst/>
                    </a:prstGeom>
                    <a:ln w="2857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BFEC94CB-3CC1-3DD3-77CD-FADD94432792}"/>
                      </a:ext>
                    </a:extLst>
                  </p:cNvPr>
                  <p:cNvCxnSpPr/>
                  <p:nvPr/>
                </p:nvCxnSpPr>
                <p:spPr>
                  <a:xfrm>
                    <a:off x="1362121" y="3249386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>
                    <a:extLst>
                      <a:ext uri="{FF2B5EF4-FFF2-40B4-BE49-F238E27FC236}">
                        <a16:creationId xmlns:a16="http://schemas.microsoft.com/office/drawing/2014/main" id="{98C08597-0811-7A71-1D00-91BA707A5881}"/>
                      </a:ext>
                    </a:extLst>
                  </p:cNvPr>
                  <p:cNvCxnSpPr/>
                  <p:nvPr/>
                </p:nvCxnSpPr>
                <p:spPr>
                  <a:xfrm>
                    <a:off x="1790247" y="3241565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连接符 43">
                    <a:extLst>
                      <a:ext uri="{FF2B5EF4-FFF2-40B4-BE49-F238E27FC236}">
                        <a16:creationId xmlns:a16="http://schemas.microsoft.com/office/drawing/2014/main" id="{AEFA3024-15EB-68FF-0CE7-18681B5DD46E}"/>
                      </a:ext>
                    </a:extLst>
                  </p:cNvPr>
                  <p:cNvCxnSpPr/>
                  <p:nvPr/>
                </p:nvCxnSpPr>
                <p:spPr>
                  <a:xfrm>
                    <a:off x="2219210" y="3241564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>
                    <a:extLst>
                      <a:ext uri="{FF2B5EF4-FFF2-40B4-BE49-F238E27FC236}">
                        <a16:creationId xmlns:a16="http://schemas.microsoft.com/office/drawing/2014/main" id="{4D5F972B-BCBE-218F-7ED2-A4BE96D77985}"/>
                      </a:ext>
                    </a:extLst>
                  </p:cNvPr>
                  <p:cNvCxnSpPr/>
                  <p:nvPr/>
                </p:nvCxnSpPr>
                <p:spPr>
                  <a:xfrm>
                    <a:off x="2657108" y="3249386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文本框 35">
                      <a:extLst>
                        <a:ext uri="{FF2B5EF4-FFF2-40B4-BE49-F238E27FC236}">
                          <a16:creationId xmlns:a16="http://schemas.microsoft.com/office/drawing/2014/main" id="{875C12E4-D22A-37AA-9072-D64837CAC6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860" y="3348044"/>
                      <a:ext cx="220980" cy="302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36" name="文本框 35">
                      <a:extLst>
                        <a:ext uri="{FF2B5EF4-FFF2-40B4-BE49-F238E27FC236}">
                          <a16:creationId xmlns:a16="http://schemas.microsoft.com/office/drawing/2014/main" id="{875C12E4-D22A-37AA-9072-D64837CAC6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860" y="3348044"/>
                      <a:ext cx="220980" cy="30277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文本框 36">
                      <a:extLst>
                        <a:ext uri="{FF2B5EF4-FFF2-40B4-BE49-F238E27FC236}">
                          <a16:creationId xmlns:a16="http://schemas.microsoft.com/office/drawing/2014/main" id="{841FA2FB-DC1A-BCA2-2FC1-4B25FFCBE6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5390" y="3348046"/>
                      <a:ext cx="220980" cy="302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37" name="文本框 36">
                      <a:extLst>
                        <a:ext uri="{FF2B5EF4-FFF2-40B4-BE49-F238E27FC236}">
                          <a16:creationId xmlns:a16="http://schemas.microsoft.com/office/drawing/2014/main" id="{841FA2FB-DC1A-BCA2-2FC1-4B25FFCBE6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15390" y="3348046"/>
                      <a:ext cx="220980" cy="302776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A4B69B0F-F055-034D-0FE3-3547F16CE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4520" y="3351837"/>
                      <a:ext cx="220980" cy="302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A4B69B0F-F055-034D-0FE3-3547F16CEC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4520" y="3351837"/>
                      <a:ext cx="220980" cy="302776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文本框 38">
                      <a:extLst>
                        <a:ext uri="{FF2B5EF4-FFF2-40B4-BE49-F238E27FC236}">
                          <a16:creationId xmlns:a16="http://schemas.microsoft.com/office/drawing/2014/main" id="{A9415D95-42FE-98DA-EC84-74136C5024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5050" y="3348045"/>
                      <a:ext cx="220980" cy="302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39" name="文本框 38">
                      <a:extLst>
                        <a:ext uri="{FF2B5EF4-FFF2-40B4-BE49-F238E27FC236}">
                          <a16:creationId xmlns:a16="http://schemas.microsoft.com/office/drawing/2014/main" id="{A9415D95-42FE-98DA-EC84-74136C5024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75050" y="3348045"/>
                      <a:ext cx="220980" cy="30277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r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B500D439-3C6F-ADE5-DFD6-9017B5EB20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0627" y="3348045"/>
                      <a:ext cx="220980" cy="302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B500D439-3C6F-ADE5-DFD6-9017B5EB20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0627" y="3348045"/>
                      <a:ext cx="220980" cy="302776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r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8" name="弧形 47">
                <a:extLst>
                  <a:ext uri="{FF2B5EF4-FFF2-40B4-BE49-F238E27FC236}">
                    <a16:creationId xmlns:a16="http://schemas.microsoft.com/office/drawing/2014/main" id="{07A6B582-BE94-133D-5DFB-5DF43ADC5AB8}"/>
                  </a:ext>
                </a:extLst>
              </p:cNvPr>
              <p:cNvSpPr/>
              <p:nvPr/>
            </p:nvSpPr>
            <p:spPr>
              <a:xfrm rot="2700000">
                <a:off x="3086328" y="2598335"/>
                <a:ext cx="1900989" cy="1900989"/>
              </a:xfrm>
              <a:prstGeom prst="arc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28FCC78-F7B9-D1D7-465D-C3FDF0FCAAEF}"/>
                      </a:ext>
                    </a:extLst>
                  </p:cNvPr>
                  <p:cNvSpPr txBox="1"/>
                  <p:nvPr/>
                </p:nvSpPr>
                <p:spPr>
                  <a:xfrm>
                    <a:off x="4199506" y="3191693"/>
                    <a:ext cx="1478878" cy="6840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05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映射</a:t>
                    </a:r>
                    <a:endParaRPr lang="en-US" altLang="zh-CN" sz="105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C28FCC78-F7B9-D1D7-465D-C3FDF0FCAA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99506" y="3191693"/>
                    <a:ext cx="1478878" cy="68404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4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474764C7-ACDB-2905-0486-77F23BC67E9D}"/>
                  </a:ext>
                </a:extLst>
              </p:cNvPr>
              <p:cNvSpPr/>
              <p:nvPr/>
            </p:nvSpPr>
            <p:spPr>
              <a:xfrm>
                <a:off x="1513056" y="2545804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D2F83EB5-F5D0-8ED0-038A-8DC0993E1E2E}"/>
                  </a:ext>
                </a:extLst>
              </p:cNvPr>
              <p:cNvSpPr/>
              <p:nvPr/>
            </p:nvSpPr>
            <p:spPr>
              <a:xfrm>
                <a:off x="1513056" y="4634302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A11F8ED-19FE-5819-1854-4A4B892A7537}"/>
                  </a:ext>
                </a:extLst>
              </p:cNvPr>
              <p:cNvSpPr/>
              <p:nvPr/>
            </p:nvSpPr>
            <p:spPr>
              <a:xfrm>
                <a:off x="1800026" y="2545954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5CAAEA6A-DBD5-5912-E66B-60AB736AC3D3}"/>
                  </a:ext>
                </a:extLst>
              </p:cNvPr>
              <p:cNvSpPr/>
              <p:nvPr/>
            </p:nvSpPr>
            <p:spPr>
              <a:xfrm>
                <a:off x="2253664" y="4630929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55CF8A4C-390F-BD5C-3794-9C9249B5303E}"/>
                  </a:ext>
                </a:extLst>
              </p:cNvPr>
              <p:cNvSpPr/>
              <p:nvPr/>
            </p:nvSpPr>
            <p:spPr>
              <a:xfrm>
                <a:off x="1222767" y="2540678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AFE8462C-D072-4228-38EC-74DC4B9A98AD}"/>
                  </a:ext>
                </a:extLst>
              </p:cNvPr>
              <p:cNvSpPr/>
              <p:nvPr/>
            </p:nvSpPr>
            <p:spPr>
              <a:xfrm>
                <a:off x="1080570" y="4630929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cxnSp>
            <p:nvCxnSpPr>
              <p:cNvPr id="58" name="连接符: 曲线 57">
                <a:extLst>
                  <a:ext uri="{FF2B5EF4-FFF2-40B4-BE49-F238E27FC236}">
                    <a16:creationId xmlns:a16="http://schemas.microsoft.com/office/drawing/2014/main" id="{869F469D-1ACC-ABEC-86A0-43FE075ECB19}"/>
                  </a:ext>
                </a:extLst>
              </p:cNvPr>
              <p:cNvCxnSpPr>
                <a:stCxn id="56" idx="4"/>
                <a:endCxn id="57" idx="0"/>
              </p:cNvCxnSpPr>
              <p:nvPr/>
            </p:nvCxnSpPr>
            <p:spPr>
              <a:xfrm rot="5400000">
                <a:off x="202437" y="3562652"/>
                <a:ext cx="1994358" cy="142197"/>
              </a:xfrm>
              <a:prstGeom prst="curvedConnector3">
                <a:avLst>
                  <a:gd name="adj1" fmla="val 47735"/>
                </a:avLst>
              </a:prstGeom>
              <a:ln w="1270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triangl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B882AEB3-0267-D236-F13C-ABC4D0C727A4}"/>
                  </a:ext>
                </a:extLst>
              </p:cNvPr>
              <p:cNvCxnSpPr>
                <a:stCxn id="51" idx="4"/>
                <a:endCxn id="52" idx="0"/>
              </p:cNvCxnSpPr>
              <p:nvPr/>
            </p:nvCxnSpPr>
            <p:spPr>
              <a:xfrm>
                <a:off x="1561003" y="2641697"/>
                <a:ext cx="0" cy="1992605"/>
              </a:xfrm>
              <a:prstGeom prst="straightConnector1">
                <a:avLst/>
              </a:prstGeom>
              <a:ln w="12700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连接符: 曲线 59">
                <a:extLst>
                  <a:ext uri="{FF2B5EF4-FFF2-40B4-BE49-F238E27FC236}">
                    <a16:creationId xmlns:a16="http://schemas.microsoft.com/office/drawing/2014/main" id="{870624FF-B581-B8B4-FDFB-299891086488}"/>
                  </a:ext>
                </a:extLst>
              </p:cNvPr>
              <p:cNvCxnSpPr>
                <a:stCxn id="53" idx="4"/>
                <a:endCxn id="54" idx="0"/>
              </p:cNvCxnSpPr>
              <p:nvPr/>
            </p:nvCxnSpPr>
            <p:spPr>
              <a:xfrm rot="16200000" flipH="1">
                <a:off x="1080251" y="3409569"/>
                <a:ext cx="1989082" cy="453638"/>
              </a:xfrm>
              <a:prstGeom prst="curvedConnector3">
                <a:avLst>
                  <a:gd name="adj1" fmla="val 47007"/>
                </a:avLst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1" name="连接符: 曲线 60">
                <a:extLst>
                  <a:ext uri="{FF2B5EF4-FFF2-40B4-BE49-F238E27FC236}">
                    <a16:creationId xmlns:a16="http://schemas.microsoft.com/office/drawing/2014/main" id="{FB9DCBD6-A335-1DA6-A1DA-A79A875153E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701771" y="3033831"/>
                <a:ext cx="2086324" cy="1189054"/>
              </a:xfrm>
              <a:prstGeom prst="curvedConnector3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79E7AB4F-C876-9E14-267C-46695A5FC7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5902" y="2593750"/>
                <a:ext cx="0" cy="2077770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A9D15B13-057A-4BF1-25D0-8F78FE561F94}"/>
                    </a:ext>
                  </a:extLst>
                </p:cNvPr>
                <p:cNvSpPr txBox="1"/>
                <p:nvPr/>
              </p:nvSpPr>
              <p:spPr>
                <a:xfrm>
                  <a:off x="425572" y="4342882"/>
                  <a:ext cx="1628827" cy="1154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实数的对应关系</a:t>
                  </a:r>
                  <a:endPara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>
                    <a:spcBef>
                      <a:spcPts val="600"/>
                    </a:spcBef>
                  </a:pP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表示成二维的点</a:t>
                  </a:r>
                  <a:endPara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A9D15B13-057A-4BF1-25D0-8F78FE561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72" y="4342882"/>
                  <a:ext cx="1628827" cy="1154162"/>
                </a:xfrm>
                <a:prstGeom prst="rect">
                  <a:avLst/>
                </a:prstGeom>
                <a:blipFill>
                  <a:blip r:embed="rId18"/>
                  <a:stretch>
                    <a:fillRect l="-1498" t="-1579" r="-1124"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9F293C-601B-35F9-394C-6C1E81662D79}"/>
              </a:ext>
            </a:extLst>
          </p:cNvPr>
          <p:cNvGrpSpPr/>
          <p:nvPr/>
        </p:nvGrpSpPr>
        <p:grpSpPr>
          <a:xfrm>
            <a:off x="3663451" y="1946939"/>
            <a:ext cx="3661468" cy="4019025"/>
            <a:chOff x="3663451" y="1946939"/>
            <a:chExt cx="3661468" cy="4019025"/>
          </a:xfrm>
        </p:grpSpPr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3A06AF66-BE44-8999-F036-C879C32D3154}"/>
                </a:ext>
              </a:extLst>
            </p:cNvPr>
            <p:cNvGrpSpPr/>
            <p:nvPr/>
          </p:nvGrpSpPr>
          <p:grpSpPr>
            <a:xfrm>
              <a:off x="3921911" y="1946939"/>
              <a:ext cx="3403008" cy="2786422"/>
              <a:chOff x="5429357" y="2294721"/>
              <a:chExt cx="5391642" cy="4414738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0080625-5706-EE47-5A98-479A60A89328}"/>
                  </a:ext>
                </a:extLst>
              </p:cNvPr>
              <p:cNvGrpSpPr/>
              <p:nvPr/>
            </p:nvGrpSpPr>
            <p:grpSpPr>
              <a:xfrm>
                <a:off x="5429357" y="5120362"/>
                <a:ext cx="3946273" cy="1589097"/>
                <a:chOff x="499702" y="2787268"/>
                <a:chExt cx="2876968" cy="1158506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7B7B1C1D-A8C4-16E0-62B4-FAB73E855DE3}"/>
                    </a:ext>
                  </a:extLst>
                </p:cNvPr>
                <p:cNvSpPr/>
                <p:nvPr/>
              </p:nvSpPr>
              <p:spPr>
                <a:xfrm>
                  <a:off x="499702" y="2787268"/>
                  <a:ext cx="2876968" cy="1158506"/>
                </a:xfrm>
                <a:prstGeom prst="rect">
                  <a:avLst/>
                </a:prstGeom>
                <a:ln>
                  <a:prstDash val="sysDot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矩形 77">
                      <a:extLst>
                        <a:ext uri="{FF2B5EF4-FFF2-40B4-BE49-F238E27FC236}">
                          <a16:creationId xmlns:a16="http://schemas.microsoft.com/office/drawing/2014/main" id="{BCEB8EA6-A79B-88BA-F9DD-783A2409D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51607" y="2813842"/>
                      <a:ext cx="597631" cy="292786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latin typeface="柳公权楷书" panose="02010600010101010101" pitchFamily="2" charset="-122"/>
                          <a:ea typeface="柳公权楷书" panose="02010600010101010101" pitchFamily="2" charset="-122"/>
                        </a:rPr>
                        <a:t>实数</a:t>
                      </a:r>
                      <a14:m>
                        <m:oMath xmlns:m="http://schemas.openxmlformats.org/officeDocument/2006/math"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  <a:ea typeface="柳公权楷书" panose="02010600010101010101" pitchFamily="2" charset="-122"/>
                            </a:rPr>
                            <m:t>𝑢</m:t>
                          </m:r>
                        </m:oMath>
                      </a14:m>
                      <a:endParaRPr lang="zh-CN" altLang="en-US" sz="1000" dirty="0">
                        <a:latin typeface="柳公权楷书" panose="02010600010101010101" pitchFamily="2" charset="-122"/>
                        <a:ea typeface="柳公权楷书" panose="02010600010101010101" pitchFamily="2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" name="矩形 4">
                      <a:extLst>
                        <a:ext uri="{FF2B5EF4-FFF2-40B4-BE49-F238E27FC236}">
                          <a16:creationId xmlns:a16="http://schemas.microsoft.com/office/drawing/2014/main" id="{4FD65C1D-3310-6D6F-736D-9254967AB54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51607" y="2813842"/>
                      <a:ext cx="597631" cy="29278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10606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13754B71-3D3C-29B1-2499-578A50C30323}"/>
                  </a:ext>
                </a:extLst>
              </p:cNvPr>
              <p:cNvGrpSpPr/>
              <p:nvPr/>
            </p:nvGrpSpPr>
            <p:grpSpPr>
              <a:xfrm>
                <a:off x="5429357" y="2294721"/>
                <a:ext cx="3946273" cy="2619274"/>
                <a:chOff x="499702" y="2910152"/>
                <a:chExt cx="2876968" cy="1035622"/>
              </a:xfrm>
            </p:grpSpPr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49E0E489-6B6A-34DA-6F69-8DBA7D1FF488}"/>
                    </a:ext>
                  </a:extLst>
                </p:cNvPr>
                <p:cNvSpPr/>
                <p:nvPr/>
              </p:nvSpPr>
              <p:spPr>
                <a:xfrm>
                  <a:off x="499702" y="2910152"/>
                  <a:ext cx="2876968" cy="1035622"/>
                </a:xfrm>
                <a:prstGeom prst="rect">
                  <a:avLst/>
                </a:prstGeom>
                <a:ln>
                  <a:prstDash val="sysDot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矩形 80">
                      <a:extLst>
                        <a:ext uri="{FF2B5EF4-FFF2-40B4-BE49-F238E27FC236}">
                          <a16:creationId xmlns:a16="http://schemas.microsoft.com/office/drawing/2014/main" id="{B5B78E7A-82DC-9A51-D3D4-7F4A85842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6809" y="2930660"/>
                      <a:ext cx="732429" cy="152351"/>
                    </a:xfrm>
                    <a:prstGeom prst="rect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3">
                      <a:schemeClr val="accent5"/>
                    </a:fillRef>
                    <a:effectRef idx="2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000" dirty="0">
                          <a:latin typeface="柳公权楷书" panose="02010600010101010101" pitchFamily="2" charset="-122"/>
                          <a:ea typeface="柳公权楷书" panose="02010600010101010101" pitchFamily="2" charset="-122"/>
                        </a:rPr>
                        <a:t>点</a:t>
                      </a:r>
                      <a14:m>
                        <m:oMath xmlns:m="http://schemas.openxmlformats.org/officeDocument/2006/math">
                          <m:r>
                            <a:rPr lang="en-US" altLang="zh-CN" sz="1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zh-CN" altLang="en-US" sz="1000" dirty="0">
                        <a:latin typeface="柳公权楷书" panose="02010600010101010101" pitchFamily="2" charset="-122"/>
                        <a:ea typeface="柳公权楷书" panose="02010600010101010101" pitchFamily="2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矩形 80">
                      <a:extLst>
                        <a:ext uri="{FF2B5EF4-FFF2-40B4-BE49-F238E27FC236}">
                          <a16:creationId xmlns:a16="http://schemas.microsoft.com/office/drawing/2014/main" id="{B5B78E7A-82DC-9A51-D3D4-7F4A85842A2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16809" y="2930660"/>
                      <a:ext cx="732429" cy="152351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b="-9756"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B9884E0-2B31-B960-D2AD-3991905DF5E4}"/>
                  </a:ext>
                </a:extLst>
              </p:cNvPr>
              <p:cNvSpPr/>
              <p:nvPr/>
            </p:nvSpPr>
            <p:spPr>
              <a:xfrm>
                <a:off x="5970935" y="2995895"/>
                <a:ext cx="1173376" cy="1169447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365F45F9-9587-DBBC-185C-9EC9DA17A4A9}"/>
                  </a:ext>
                </a:extLst>
              </p:cNvPr>
              <p:cNvSpPr/>
              <p:nvPr/>
            </p:nvSpPr>
            <p:spPr>
              <a:xfrm>
                <a:off x="5963747" y="5768601"/>
                <a:ext cx="1674815" cy="31472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51331B67-89EF-2F05-219C-842EA93BE8E2}"/>
                  </a:ext>
                </a:extLst>
              </p:cNvPr>
              <p:cNvGrpSpPr/>
              <p:nvPr/>
            </p:nvGrpSpPr>
            <p:grpSpPr>
              <a:xfrm>
                <a:off x="5578084" y="5959102"/>
                <a:ext cx="3538261" cy="565748"/>
                <a:chOff x="648429" y="3241564"/>
                <a:chExt cx="2579513" cy="412450"/>
              </a:xfrm>
            </p:grpSpPr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0993AA06-C02A-3CB5-53F2-2D54F4304EFD}"/>
                    </a:ext>
                  </a:extLst>
                </p:cNvPr>
                <p:cNvGrpSpPr/>
                <p:nvPr/>
              </p:nvGrpSpPr>
              <p:grpSpPr>
                <a:xfrm>
                  <a:off x="648429" y="3241564"/>
                  <a:ext cx="2579513" cy="98659"/>
                  <a:chOff x="648429" y="3241564"/>
                  <a:chExt cx="2579513" cy="98659"/>
                </a:xfrm>
              </p:grpSpPr>
              <p:grpSp>
                <p:nvGrpSpPr>
                  <p:cNvPr id="94" name="组合 93">
                    <a:extLst>
                      <a:ext uri="{FF2B5EF4-FFF2-40B4-BE49-F238E27FC236}">
                        <a16:creationId xmlns:a16="http://schemas.microsoft.com/office/drawing/2014/main" id="{9973EC4C-2794-45F8-A038-051D7D0F6E9C}"/>
                      </a:ext>
                    </a:extLst>
                  </p:cNvPr>
                  <p:cNvGrpSpPr/>
                  <p:nvPr/>
                </p:nvGrpSpPr>
                <p:grpSpPr>
                  <a:xfrm>
                    <a:off x="648429" y="3249386"/>
                    <a:ext cx="2579513" cy="90837"/>
                    <a:chOff x="648429" y="3249386"/>
                    <a:chExt cx="2579513" cy="90837"/>
                  </a:xfrm>
                </p:grpSpPr>
                <p:cxnSp>
                  <p:nvCxnSpPr>
                    <p:cNvPr id="99" name="直接箭头连接符 98">
                      <a:extLst>
                        <a:ext uri="{FF2B5EF4-FFF2-40B4-BE49-F238E27FC236}">
                          <a16:creationId xmlns:a16="http://schemas.microsoft.com/office/drawing/2014/main" id="{684AA8D9-35C8-0D12-5B2C-2A1CFB92B6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429" y="3340223"/>
                      <a:ext cx="2579513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直接连接符 99">
                      <a:extLst>
                        <a:ext uri="{FF2B5EF4-FFF2-40B4-BE49-F238E27FC236}">
                          <a16:creationId xmlns:a16="http://schemas.microsoft.com/office/drawing/2014/main" id="{85E770C9-20D8-24CA-E25F-63298312CFA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33994" y="3249386"/>
                      <a:ext cx="0" cy="90837"/>
                    </a:xfrm>
                    <a:prstGeom prst="line">
                      <a:avLst/>
                    </a:prstGeom>
                    <a:ln w="2857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95" name="直接连接符 94">
                    <a:extLst>
                      <a:ext uri="{FF2B5EF4-FFF2-40B4-BE49-F238E27FC236}">
                        <a16:creationId xmlns:a16="http://schemas.microsoft.com/office/drawing/2014/main" id="{F35D2A62-510F-6AF5-5856-30CC17C220DF}"/>
                      </a:ext>
                    </a:extLst>
                  </p:cNvPr>
                  <p:cNvCxnSpPr/>
                  <p:nvPr/>
                </p:nvCxnSpPr>
                <p:spPr>
                  <a:xfrm>
                    <a:off x="1362121" y="3249386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直接连接符 95">
                    <a:extLst>
                      <a:ext uri="{FF2B5EF4-FFF2-40B4-BE49-F238E27FC236}">
                        <a16:creationId xmlns:a16="http://schemas.microsoft.com/office/drawing/2014/main" id="{CE32A441-C6E2-1AA2-112D-F60A56605471}"/>
                      </a:ext>
                    </a:extLst>
                  </p:cNvPr>
                  <p:cNvCxnSpPr/>
                  <p:nvPr/>
                </p:nvCxnSpPr>
                <p:spPr>
                  <a:xfrm>
                    <a:off x="1790247" y="3241565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连接符 96">
                    <a:extLst>
                      <a:ext uri="{FF2B5EF4-FFF2-40B4-BE49-F238E27FC236}">
                        <a16:creationId xmlns:a16="http://schemas.microsoft.com/office/drawing/2014/main" id="{ED3F6AA3-E016-B755-DE17-3C568D41BE7E}"/>
                      </a:ext>
                    </a:extLst>
                  </p:cNvPr>
                  <p:cNvCxnSpPr/>
                  <p:nvPr/>
                </p:nvCxnSpPr>
                <p:spPr>
                  <a:xfrm>
                    <a:off x="2219210" y="3241564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>
                    <a:extLst>
                      <a:ext uri="{FF2B5EF4-FFF2-40B4-BE49-F238E27FC236}">
                        <a16:creationId xmlns:a16="http://schemas.microsoft.com/office/drawing/2014/main" id="{69BBD305-F15B-8F6F-F8D5-F2938283BE02}"/>
                      </a:ext>
                    </a:extLst>
                  </p:cNvPr>
                  <p:cNvCxnSpPr/>
                  <p:nvPr/>
                </p:nvCxnSpPr>
                <p:spPr>
                  <a:xfrm>
                    <a:off x="2657108" y="3249386"/>
                    <a:ext cx="0" cy="90837"/>
                  </a:xfrm>
                  <a:prstGeom prst="line">
                    <a:avLst/>
                  </a:prstGeom>
                  <a:ln w="28575">
                    <a:solidFill>
                      <a:srgbClr val="000000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1FB3AF1C-756C-58D9-F29D-EFD027C55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860" y="3348043"/>
                      <a:ext cx="220980" cy="3021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89" name="文本框 88">
                      <a:extLst>
                        <a:ext uri="{FF2B5EF4-FFF2-40B4-BE49-F238E27FC236}">
                          <a16:creationId xmlns:a16="http://schemas.microsoft.com/office/drawing/2014/main" id="{1FB3AF1C-756C-58D9-F29D-EFD027C552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860" y="3348043"/>
                      <a:ext cx="220980" cy="30217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r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文本框 89">
                      <a:extLst>
                        <a:ext uri="{FF2B5EF4-FFF2-40B4-BE49-F238E27FC236}">
                          <a16:creationId xmlns:a16="http://schemas.microsoft.com/office/drawing/2014/main" id="{B2CE9CA7-A4C5-A70A-BEDF-041111A7E5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5390" y="3348043"/>
                      <a:ext cx="220980" cy="3021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90" name="文本框 89">
                      <a:extLst>
                        <a:ext uri="{FF2B5EF4-FFF2-40B4-BE49-F238E27FC236}">
                          <a16:creationId xmlns:a16="http://schemas.microsoft.com/office/drawing/2014/main" id="{B2CE9CA7-A4C5-A70A-BEDF-041111A7E5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15390" y="3348043"/>
                      <a:ext cx="220980" cy="302177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r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文本框 90">
                      <a:extLst>
                        <a:ext uri="{FF2B5EF4-FFF2-40B4-BE49-F238E27FC236}">
                          <a16:creationId xmlns:a16="http://schemas.microsoft.com/office/drawing/2014/main" id="{B3E2B863-81B2-B266-A054-B6F7DB0BD1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4520" y="3351837"/>
                      <a:ext cx="220980" cy="3021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91" name="文本框 90">
                      <a:extLst>
                        <a:ext uri="{FF2B5EF4-FFF2-40B4-BE49-F238E27FC236}">
                          <a16:creationId xmlns:a16="http://schemas.microsoft.com/office/drawing/2014/main" id="{B3E2B863-81B2-B266-A054-B6F7DB0BD13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4520" y="3351837"/>
                      <a:ext cx="220980" cy="30217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2CBB7A23-9B61-C149-B1AF-AFC9494541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5050" y="3348044"/>
                      <a:ext cx="220980" cy="30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2CBB7A23-9B61-C149-B1AF-AFC9494541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75050" y="3348044"/>
                      <a:ext cx="220980" cy="30217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文本框 92">
                      <a:extLst>
                        <a:ext uri="{FF2B5EF4-FFF2-40B4-BE49-F238E27FC236}">
                          <a16:creationId xmlns:a16="http://schemas.microsoft.com/office/drawing/2014/main" id="{2D81A7F0-B046-6B91-D1D6-D74F607EDF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0627" y="3348044"/>
                      <a:ext cx="220980" cy="3021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lang="zh-CN" altLang="en-US" sz="1100" dirty="0"/>
                    </a:p>
                  </p:txBody>
                </p:sp>
              </mc:Choice>
              <mc:Fallback xmlns="">
                <p:sp>
                  <p:nvSpPr>
                    <p:cNvPr id="93" name="文本框 92">
                      <a:extLst>
                        <a:ext uri="{FF2B5EF4-FFF2-40B4-BE49-F238E27FC236}">
                          <a16:creationId xmlns:a16="http://schemas.microsoft.com/office/drawing/2014/main" id="{2D81A7F0-B046-6B91-D1D6-D74F607EDF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0627" y="3348044"/>
                      <a:ext cx="220980" cy="302176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DD3FC56D-FF48-0FFB-AB25-99330B7D2458}"/>
                  </a:ext>
                </a:extLst>
              </p:cNvPr>
              <p:cNvGrpSpPr/>
              <p:nvPr/>
            </p:nvGrpSpPr>
            <p:grpSpPr>
              <a:xfrm>
                <a:off x="5578085" y="2575048"/>
                <a:ext cx="3538261" cy="2027017"/>
                <a:chOff x="761817" y="4359034"/>
                <a:chExt cx="3538261" cy="2027017"/>
              </a:xfrm>
            </p:grpSpPr>
            <p:grpSp>
              <p:nvGrpSpPr>
                <p:cNvPr id="102" name="组合 101">
                  <a:extLst>
                    <a:ext uri="{FF2B5EF4-FFF2-40B4-BE49-F238E27FC236}">
                      <a16:creationId xmlns:a16="http://schemas.microsoft.com/office/drawing/2014/main" id="{3C4CF18C-47D7-7A5D-F456-15210029B29B}"/>
                    </a:ext>
                  </a:extLst>
                </p:cNvPr>
                <p:cNvGrpSpPr/>
                <p:nvPr/>
              </p:nvGrpSpPr>
              <p:grpSpPr>
                <a:xfrm>
                  <a:off x="761817" y="5820304"/>
                  <a:ext cx="3538261" cy="565747"/>
                  <a:chOff x="648429" y="3241564"/>
                  <a:chExt cx="2579513" cy="412450"/>
                </a:xfrm>
              </p:grpSpPr>
              <p:grpSp>
                <p:nvGrpSpPr>
                  <p:cNvPr id="110" name="组合 109">
                    <a:extLst>
                      <a:ext uri="{FF2B5EF4-FFF2-40B4-BE49-F238E27FC236}">
                        <a16:creationId xmlns:a16="http://schemas.microsoft.com/office/drawing/2014/main" id="{28CFC4C5-7CFC-17EF-CB1B-27C5F80B7BFA}"/>
                      </a:ext>
                    </a:extLst>
                  </p:cNvPr>
                  <p:cNvGrpSpPr/>
                  <p:nvPr/>
                </p:nvGrpSpPr>
                <p:grpSpPr>
                  <a:xfrm>
                    <a:off x="648429" y="3241564"/>
                    <a:ext cx="2579513" cy="98659"/>
                    <a:chOff x="648429" y="3241564"/>
                    <a:chExt cx="2579513" cy="98659"/>
                  </a:xfrm>
                </p:grpSpPr>
                <p:grpSp>
                  <p:nvGrpSpPr>
                    <p:cNvPr id="116" name="组合 115">
                      <a:extLst>
                        <a:ext uri="{FF2B5EF4-FFF2-40B4-BE49-F238E27FC236}">
                          <a16:creationId xmlns:a16="http://schemas.microsoft.com/office/drawing/2014/main" id="{D2B10643-DC6A-DD02-6B92-D7586814D6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429" y="3249386"/>
                      <a:ext cx="2579513" cy="90837"/>
                      <a:chOff x="648429" y="3249386"/>
                      <a:chExt cx="2579513" cy="90837"/>
                    </a:xfrm>
                  </p:grpSpPr>
                  <p:cxnSp>
                    <p:nvCxnSpPr>
                      <p:cNvPr id="121" name="直接箭头连接符 120">
                        <a:extLst>
                          <a:ext uri="{FF2B5EF4-FFF2-40B4-BE49-F238E27FC236}">
                            <a16:creationId xmlns:a16="http://schemas.microsoft.com/office/drawing/2014/main" id="{A1D156B0-3C0D-9B2F-9A5B-9A107C74C24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8429" y="3340223"/>
                        <a:ext cx="2579513" cy="0"/>
                      </a:xfrm>
                      <a:prstGeom prst="straightConnector1">
                        <a:avLst/>
                      </a:prstGeom>
                      <a:ln w="38100"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直接连接符 121">
                        <a:extLst>
                          <a:ext uri="{FF2B5EF4-FFF2-40B4-BE49-F238E27FC236}">
                            <a16:creationId xmlns:a16="http://schemas.microsoft.com/office/drawing/2014/main" id="{B8702D57-7D5C-EE30-5610-923D9F27D53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33994" y="3249386"/>
                        <a:ext cx="0" cy="90837"/>
                      </a:xfrm>
                      <a:prstGeom prst="line">
                        <a:avLst/>
                      </a:prstGeom>
                      <a:ln w="28575">
                        <a:solidFill>
                          <a:srgbClr val="000000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17" name="直接连接符 116">
                      <a:extLst>
                        <a:ext uri="{FF2B5EF4-FFF2-40B4-BE49-F238E27FC236}">
                          <a16:creationId xmlns:a16="http://schemas.microsoft.com/office/drawing/2014/main" id="{AC0BFCDB-5306-96F1-9E3A-03566FDF934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362121" y="3249386"/>
                      <a:ext cx="0" cy="90837"/>
                    </a:xfrm>
                    <a:prstGeom prst="line">
                      <a:avLst/>
                    </a:prstGeom>
                    <a:ln w="2857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接连接符 117">
                      <a:extLst>
                        <a:ext uri="{FF2B5EF4-FFF2-40B4-BE49-F238E27FC236}">
                          <a16:creationId xmlns:a16="http://schemas.microsoft.com/office/drawing/2014/main" id="{AB5E9A65-5F58-E3E0-1298-0B2D8A622EC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90247" y="3241565"/>
                      <a:ext cx="0" cy="90837"/>
                    </a:xfrm>
                    <a:prstGeom prst="line">
                      <a:avLst/>
                    </a:prstGeom>
                    <a:ln w="2857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接连接符 118">
                      <a:extLst>
                        <a:ext uri="{FF2B5EF4-FFF2-40B4-BE49-F238E27FC236}">
                          <a16:creationId xmlns:a16="http://schemas.microsoft.com/office/drawing/2014/main" id="{31EDE330-E9C5-1164-E69E-07FF101F9EF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19210" y="3241564"/>
                      <a:ext cx="0" cy="90837"/>
                    </a:xfrm>
                    <a:prstGeom prst="line">
                      <a:avLst/>
                    </a:prstGeom>
                    <a:ln w="2857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接连接符 119">
                      <a:extLst>
                        <a:ext uri="{FF2B5EF4-FFF2-40B4-BE49-F238E27FC236}">
                          <a16:creationId xmlns:a16="http://schemas.microsoft.com/office/drawing/2014/main" id="{8B49FAA9-1DBC-6BF0-1511-B694B2B9CE1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57108" y="3249386"/>
                      <a:ext cx="0" cy="90837"/>
                    </a:xfrm>
                    <a:prstGeom prst="line">
                      <a:avLst/>
                    </a:prstGeom>
                    <a:ln w="2857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1" name="文本框 110">
                        <a:extLst>
                          <a:ext uri="{FF2B5EF4-FFF2-40B4-BE49-F238E27FC236}">
                            <a16:creationId xmlns:a16="http://schemas.microsoft.com/office/drawing/2014/main" id="{22B2DCE8-6251-64DD-8C57-06449CA8C1B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8610" y="3344826"/>
                        <a:ext cx="220980" cy="3021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zh-CN" alt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111" name="文本框 110">
                        <a:extLst>
                          <a:ext uri="{FF2B5EF4-FFF2-40B4-BE49-F238E27FC236}">
                            <a16:creationId xmlns:a16="http://schemas.microsoft.com/office/drawing/2014/main" id="{22B2DCE8-6251-64DD-8C57-06449CA8C1B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08610" y="3344826"/>
                        <a:ext cx="220980" cy="302177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2" name="文本框 111">
                        <a:extLst>
                          <a:ext uri="{FF2B5EF4-FFF2-40B4-BE49-F238E27FC236}">
                            <a16:creationId xmlns:a16="http://schemas.microsoft.com/office/drawing/2014/main" id="{0F5CD4E0-D700-A756-2D2C-8796E62283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15390" y="3348044"/>
                        <a:ext cx="220980" cy="3021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zh-CN" alt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112" name="文本框 111">
                        <a:extLst>
                          <a:ext uri="{FF2B5EF4-FFF2-40B4-BE49-F238E27FC236}">
                            <a16:creationId xmlns:a16="http://schemas.microsoft.com/office/drawing/2014/main" id="{0F5CD4E0-D700-A756-2D2C-8796E622837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15390" y="3348044"/>
                        <a:ext cx="220980" cy="302177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r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3" name="文本框 112">
                        <a:extLst>
                          <a:ext uri="{FF2B5EF4-FFF2-40B4-BE49-F238E27FC236}">
                            <a16:creationId xmlns:a16="http://schemas.microsoft.com/office/drawing/2014/main" id="{DDBB763F-611A-8A81-EC6E-49134EE71B4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44520" y="3351837"/>
                        <a:ext cx="220980" cy="3021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zh-CN" alt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113" name="文本框 112">
                        <a:extLst>
                          <a:ext uri="{FF2B5EF4-FFF2-40B4-BE49-F238E27FC236}">
                            <a16:creationId xmlns:a16="http://schemas.microsoft.com/office/drawing/2014/main" id="{DDBB763F-611A-8A81-EC6E-49134EE71B4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44520" y="3351837"/>
                        <a:ext cx="220980" cy="302177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r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文本框 113">
                        <a:extLst>
                          <a:ext uri="{FF2B5EF4-FFF2-40B4-BE49-F238E27FC236}">
                            <a16:creationId xmlns:a16="http://schemas.microsoft.com/office/drawing/2014/main" id="{BC19E068-8B0F-B213-A6B1-40DC5F2BC4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75050" y="3348044"/>
                        <a:ext cx="220980" cy="3021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zh-CN" alt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114" name="文本框 113">
                        <a:extLst>
                          <a:ext uri="{FF2B5EF4-FFF2-40B4-BE49-F238E27FC236}">
                            <a16:creationId xmlns:a16="http://schemas.microsoft.com/office/drawing/2014/main" id="{BC19E068-8B0F-B213-A6B1-40DC5F2BC40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75050" y="3348044"/>
                        <a:ext cx="220980" cy="302177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r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5" name="文本框 114">
                        <a:extLst>
                          <a:ext uri="{FF2B5EF4-FFF2-40B4-BE49-F238E27FC236}">
                            <a16:creationId xmlns:a16="http://schemas.microsoft.com/office/drawing/2014/main" id="{50B89E08-E161-FFB7-82E3-39D0943D18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30627" y="3348044"/>
                        <a:ext cx="220980" cy="3021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m:oMathPara>
                        </a14:m>
                        <a:endParaRPr lang="zh-CN" alt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115" name="文本框 114">
                        <a:extLst>
                          <a:ext uri="{FF2B5EF4-FFF2-40B4-BE49-F238E27FC236}">
                            <a16:creationId xmlns:a16="http://schemas.microsoft.com/office/drawing/2014/main" id="{50B89E08-E161-FFB7-82E3-39D0943D186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30627" y="3348044"/>
                        <a:ext cx="220980" cy="302177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r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03" name="组合 102">
                  <a:extLst>
                    <a:ext uri="{FF2B5EF4-FFF2-40B4-BE49-F238E27FC236}">
                      <a16:creationId xmlns:a16="http://schemas.microsoft.com/office/drawing/2014/main" id="{DD2AB535-5BAF-9E3F-F61C-D9E48224845B}"/>
                    </a:ext>
                  </a:extLst>
                </p:cNvPr>
                <p:cNvGrpSpPr/>
                <p:nvPr/>
              </p:nvGrpSpPr>
              <p:grpSpPr>
                <a:xfrm rot="5400000" flipH="1">
                  <a:off x="33569" y="5113926"/>
                  <a:ext cx="2012652" cy="502868"/>
                  <a:chOff x="1063334" y="3241564"/>
                  <a:chExt cx="1467292" cy="366608"/>
                </a:xfrm>
              </p:grpSpPr>
              <p:grpSp>
                <p:nvGrpSpPr>
                  <p:cNvPr id="104" name="组合 103">
                    <a:extLst>
                      <a:ext uri="{FF2B5EF4-FFF2-40B4-BE49-F238E27FC236}">
                        <a16:creationId xmlns:a16="http://schemas.microsoft.com/office/drawing/2014/main" id="{86340D5A-5F2E-9F49-57B7-86230CC9CA63}"/>
                      </a:ext>
                    </a:extLst>
                  </p:cNvPr>
                  <p:cNvGrpSpPr/>
                  <p:nvPr/>
                </p:nvGrpSpPr>
                <p:grpSpPr>
                  <a:xfrm>
                    <a:off x="1063334" y="3241564"/>
                    <a:ext cx="1467292" cy="98660"/>
                    <a:chOff x="1063334" y="3241564"/>
                    <a:chExt cx="1467292" cy="98660"/>
                  </a:xfrm>
                </p:grpSpPr>
                <p:cxnSp>
                  <p:nvCxnSpPr>
                    <p:cNvPr id="107" name="直接箭头连接符 106">
                      <a:extLst>
                        <a:ext uri="{FF2B5EF4-FFF2-40B4-BE49-F238E27FC236}">
                          <a16:creationId xmlns:a16="http://schemas.microsoft.com/office/drawing/2014/main" id="{14FC83FC-A88D-2E6E-83C1-81B5BC7D95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1796980" y="2606578"/>
                      <a:ext cx="0" cy="1467292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直接连接符 107">
                      <a:extLst>
                        <a:ext uri="{FF2B5EF4-FFF2-40B4-BE49-F238E27FC236}">
                          <a16:creationId xmlns:a16="http://schemas.microsoft.com/office/drawing/2014/main" id="{174D4F1B-938E-D720-4FE9-FA0499A20EA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790247" y="3241565"/>
                      <a:ext cx="0" cy="90837"/>
                    </a:xfrm>
                    <a:prstGeom prst="line">
                      <a:avLst/>
                    </a:prstGeom>
                    <a:ln w="2857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直接连接符 108">
                      <a:extLst>
                        <a:ext uri="{FF2B5EF4-FFF2-40B4-BE49-F238E27FC236}">
                          <a16:creationId xmlns:a16="http://schemas.microsoft.com/office/drawing/2014/main" id="{11D3D425-E0B4-C3B6-5A70-B08A2CC210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19210" y="3241564"/>
                      <a:ext cx="0" cy="90837"/>
                    </a:xfrm>
                    <a:prstGeom prst="line">
                      <a:avLst/>
                    </a:prstGeom>
                    <a:ln w="28575"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5" name="文本框 104">
                        <a:extLst>
                          <a:ext uri="{FF2B5EF4-FFF2-40B4-BE49-F238E27FC236}">
                            <a16:creationId xmlns:a16="http://schemas.microsoft.com/office/drawing/2014/main" id="{63283AEE-02BE-5B72-932B-3C70468C34F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5400000">
                        <a:off x="1674514" y="3342801"/>
                        <a:ext cx="220980" cy="30217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zh-CN" alt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105" name="文本框 104">
                        <a:extLst>
                          <a:ext uri="{FF2B5EF4-FFF2-40B4-BE49-F238E27FC236}">
                            <a16:creationId xmlns:a16="http://schemas.microsoft.com/office/drawing/2014/main" id="{63283AEE-02BE-5B72-932B-3C70468C34F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1674514" y="3342801"/>
                        <a:ext cx="220980" cy="302176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r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文本框 105">
                        <a:extLst>
                          <a:ext uri="{FF2B5EF4-FFF2-40B4-BE49-F238E27FC236}">
                            <a16:creationId xmlns:a16="http://schemas.microsoft.com/office/drawing/2014/main" id="{86666262-5F88-AB0D-D205-4EBAE5EACB3E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5400000">
                        <a:off x="2105795" y="3346594"/>
                        <a:ext cx="220980" cy="30217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zh-CN" alt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106" name="文本框 105">
                        <a:extLst>
                          <a:ext uri="{FF2B5EF4-FFF2-40B4-BE49-F238E27FC236}">
                            <a16:creationId xmlns:a16="http://schemas.microsoft.com/office/drawing/2014/main" id="{86666262-5F88-AB0D-D205-4EBAE5EACB3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105795" y="3346594"/>
                        <a:ext cx="220980" cy="302176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r="-161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EFCD6DD7-AE21-08EE-2B82-7BE2DDEF8431}"/>
                  </a:ext>
                </a:extLst>
              </p:cNvPr>
              <p:cNvSpPr/>
              <p:nvPr/>
            </p:nvSpPr>
            <p:spPr>
              <a:xfrm>
                <a:off x="7089598" y="2943003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EF0A3475-A1CD-D642-43EA-E0A6FB430AFF}"/>
                  </a:ext>
                </a:extLst>
              </p:cNvPr>
              <p:cNvSpPr/>
              <p:nvPr/>
            </p:nvSpPr>
            <p:spPr>
              <a:xfrm>
                <a:off x="7591001" y="6031558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46DE74E6-78BB-482B-4F8C-844A55E600E1}"/>
                  </a:ext>
                </a:extLst>
              </p:cNvPr>
              <p:cNvSpPr/>
              <p:nvPr/>
            </p:nvSpPr>
            <p:spPr>
              <a:xfrm>
                <a:off x="6507328" y="3542660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14E74CE2-0F2C-CE1D-D11F-BF76B72E1B8B}"/>
                  </a:ext>
                </a:extLst>
              </p:cNvPr>
              <p:cNvSpPr/>
              <p:nvPr/>
            </p:nvSpPr>
            <p:spPr>
              <a:xfrm>
                <a:off x="6740581" y="6038674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cxnSp>
            <p:nvCxnSpPr>
              <p:cNvPr id="127" name="连接符: 曲线 126">
                <a:extLst>
                  <a:ext uri="{FF2B5EF4-FFF2-40B4-BE49-F238E27FC236}">
                    <a16:creationId xmlns:a16="http://schemas.microsoft.com/office/drawing/2014/main" id="{C2F97E5C-7320-D093-5B05-08057FBB12B0}"/>
                  </a:ext>
                </a:extLst>
              </p:cNvPr>
              <p:cNvCxnSpPr>
                <a:stCxn id="123" idx="4"/>
                <a:endCxn id="124" idx="0"/>
              </p:cNvCxnSpPr>
              <p:nvPr/>
            </p:nvCxnSpPr>
            <p:spPr>
              <a:xfrm rot="16200000" flipH="1">
                <a:off x="5891915" y="4284525"/>
                <a:ext cx="2992662" cy="501403"/>
              </a:xfrm>
              <a:prstGeom prst="curvedConnector3">
                <a:avLst/>
              </a:prstGeom>
              <a:ln>
                <a:prstDash val="dash"/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D4726B5B-E3FA-6EF1-4038-91FE53908884}"/>
                  </a:ext>
                </a:extLst>
              </p:cNvPr>
              <p:cNvSpPr/>
              <p:nvPr/>
            </p:nvSpPr>
            <p:spPr>
              <a:xfrm>
                <a:off x="7089598" y="3542660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37474073-C593-08A5-836D-EC59B5790CE3}"/>
                  </a:ext>
                </a:extLst>
              </p:cNvPr>
              <p:cNvSpPr/>
              <p:nvPr/>
            </p:nvSpPr>
            <p:spPr>
              <a:xfrm>
                <a:off x="7235237" y="6038674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cxnSp>
            <p:nvCxnSpPr>
              <p:cNvPr id="130" name="连接符: 曲线 129">
                <a:extLst>
                  <a:ext uri="{FF2B5EF4-FFF2-40B4-BE49-F238E27FC236}">
                    <a16:creationId xmlns:a16="http://schemas.microsoft.com/office/drawing/2014/main" id="{EFAE9850-0412-CA93-023C-5413E7E84401}"/>
                  </a:ext>
                </a:extLst>
              </p:cNvPr>
              <p:cNvCxnSpPr>
                <a:stCxn id="125" idx="4"/>
                <a:endCxn id="126" idx="0"/>
              </p:cNvCxnSpPr>
              <p:nvPr/>
            </p:nvCxnSpPr>
            <p:spPr>
              <a:xfrm rot="16200000" flipH="1">
                <a:off x="5471841" y="4721986"/>
                <a:ext cx="2400121" cy="233253"/>
              </a:xfrm>
              <a:prstGeom prst="curvedConnector3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连接符: 曲线 130">
                <a:extLst>
                  <a:ext uri="{FF2B5EF4-FFF2-40B4-BE49-F238E27FC236}">
                    <a16:creationId xmlns:a16="http://schemas.microsoft.com/office/drawing/2014/main" id="{E9046042-9FDA-9740-344D-756A4AF5CA4B}"/>
                  </a:ext>
                </a:extLst>
              </p:cNvPr>
              <p:cNvCxnSpPr>
                <a:stCxn id="128" idx="4"/>
                <a:endCxn id="129" idx="0"/>
              </p:cNvCxnSpPr>
              <p:nvPr/>
            </p:nvCxnSpPr>
            <p:spPr>
              <a:xfrm rot="16200000" flipH="1">
                <a:off x="6010304" y="4765793"/>
                <a:ext cx="2400121" cy="145639"/>
              </a:xfrm>
              <a:prstGeom prst="curvedConnector3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FC5D0B91-AAA3-77EC-9A6E-303DF38C38AD}"/>
                  </a:ext>
                </a:extLst>
              </p:cNvPr>
              <p:cNvSpPr/>
              <p:nvPr/>
            </p:nvSpPr>
            <p:spPr>
              <a:xfrm>
                <a:off x="5925739" y="4123596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032532C4-4049-309A-3C67-AE5815087727}"/>
                  </a:ext>
                </a:extLst>
              </p:cNvPr>
              <p:cNvSpPr/>
              <p:nvPr/>
            </p:nvSpPr>
            <p:spPr>
              <a:xfrm>
                <a:off x="5925739" y="6032134"/>
                <a:ext cx="95893" cy="958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5300845F-9314-87BC-AB92-A5712F525A5B}"/>
                  </a:ext>
                </a:extLst>
              </p:cNvPr>
              <p:cNvCxnSpPr>
                <a:endCxn id="133" idx="0"/>
              </p:cNvCxnSpPr>
              <p:nvPr/>
            </p:nvCxnSpPr>
            <p:spPr>
              <a:xfrm>
                <a:off x="5970935" y="4219489"/>
                <a:ext cx="2751" cy="1812645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弧形 134">
                <a:extLst>
                  <a:ext uri="{FF2B5EF4-FFF2-40B4-BE49-F238E27FC236}">
                    <a16:creationId xmlns:a16="http://schemas.microsoft.com/office/drawing/2014/main" id="{DC82656E-CFC1-068F-C90A-1C0FCFCDC7ED}"/>
                  </a:ext>
                </a:extLst>
              </p:cNvPr>
              <p:cNvSpPr/>
              <p:nvPr/>
            </p:nvSpPr>
            <p:spPr>
              <a:xfrm rot="2700000">
                <a:off x="8080216" y="3607306"/>
                <a:ext cx="1900989" cy="1900989"/>
              </a:xfrm>
              <a:prstGeom prst="arc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本框 135">
                    <a:extLst>
                      <a:ext uri="{FF2B5EF4-FFF2-40B4-BE49-F238E27FC236}">
                        <a16:creationId xmlns:a16="http://schemas.microsoft.com/office/drawing/2014/main" id="{34A65F96-80FC-6B7A-F054-C58B9009F8F1}"/>
                      </a:ext>
                    </a:extLst>
                  </p:cNvPr>
                  <p:cNvSpPr txBox="1"/>
                  <p:nvPr/>
                </p:nvSpPr>
                <p:spPr>
                  <a:xfrm>
                    <a:off x="8539676" y="3102527"/>
                    <a:ext cx="2281323" cy="7123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05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映射</a:t>
                    </a:r>
                    <a:endParaRPr lang="en-US" altLang="zh-CN" sz="105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10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oMath>
                      </m:oMathPara>
                    </a14:m>
                    <a:endPara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36" name="文本框 135">
                    <a:extLst>
                      <a:ext uri="{FF2B5EF4-FFF2-40B4-BE49-F238E27FC236}">
                        <a16:creationId xmlns:a16="http://schemas.microsoft.com/office/drawing/2014/main" id="{34A65F96-80FC-6B7A-F054-C58B9009F8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39676" y="3102527"/>
                    <a:ext cx="2281323" cy="71235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40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7D656A3-CC45-F41D-BC4A-A416AA526ACB}"/>
                    </a:ext>
                  </a:extLst>
                </p:cNvPr>
                <p:cNvSpPr txBox="1"/>
                <p:nvPr/>
              </p:nvSpPr>
              <p:spPr>
                <a:xfrm>
                  <a:off x="3663451" y="4811802"/>
                  <a:ext cx="2429400" cy="1154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点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实数的对应关系</a:t>
                  </a:r>
                  <a:endPara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>
                    <a:spcBef>
                      <a:spcPts val="600"/>
                    </a:spcBef>
                  </a:pP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表示成三维的点</a:t>
                  </a:r>
                  <a:endPara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97D656A3-CC45-F41D-BC4A-A416AA526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3451" y="4811802"/>
                  <a:ext cx="2429400" cy="1154162"/>
                </a:xfrm>
                <a:prstGeom prst="rect">
                  <a:avLst/>
                </a:prstGeom>
                <a:blipFill>
                  <a:blip r:embed="rId27"/>
                  <a:stretch>
                    <a:fillRect t="-2105"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149C47EC-3952-963A-7089-62B06F52E67F}"/>
                  </a:ext>
                </a:extLst>
              </p:cNvPr>
              <p:cNvSpPr txBox="1"/>
              <p:nvPr/>
            </p:nvSpPr>
            <p:spPr>
              <a:xfrm>
                <a:off x="9471011" y="4264162"/>
                <a:ext cx="2429400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点的对应关系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表示成四维的点？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𝑦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𝑢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𝑣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149C47EC-3952-963A-7089-62B06F52E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011" y="4264162"/>
                <a:ext cx="2429400" cy="1154162"/>
              </a:xfrm>
              <a:prstGeom prst="rect">
                <a:avLst/>
              </a:prstGeom>
              <a:blipFill>
                <a:blip r:embed="rId28"/>
                <a:stretch>
                  <a:fillRect t="-2116" b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图形 62">
            <a:extLst>
              <a:ext uri="{FF2B5EF4-FFF2-40B4-BE49-F238E27FC236}">
                <a16:creationId xmlns:a16="http://schemas.microsoft.com/office/drawing/2014/main" id="{E1AA9A7D-BAEC-1AF8-4CE1-E52671D0ECFB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17049" t="4807" r="17085" b="4834"/>
          <a:stretch/>
        </p:blipFill>
        <p:spPr>
          <a:xfrm>
            <a:off x="1447339" y="3187655"/>
            <a:ext cx="2137063" cy="219883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1D115981-3DB3-6603-5DED-D4B06AB3472E}"/>
                  </a:ext>
                </a:extLst>
              </p:cNvPr>
              <p:cNvSpPr txBox="1"/>
              <p:nvPr/>
            </p:nvSpPr>
            <p:spPr>
              <a:xfrm>
                <a:off x="1483173" y="5518416"/>
                <a:ext cx="2139006" cy="30777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一元实变函数：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𝑦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𝑓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endParaRPr lang="zh-CN" altLang="en-US" sz="1400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1D115981-3DB3-6603-5DED-D4B06AB3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173" y="5518416"/>
                <a:ext cx="2139006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7" name="图形 136">
            <a:extLst>
              <a:ext uri="{FF2B5EF4-FFF2-40B4-BE49-F238E27FC236}">
                <a16:creationId xmlns:a16="http://schemas.microsoft.com/office/drawing/2014/main" id="{BC0C8F49-8970-F14F-A78C-B2A924DCBABB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30649" t="3222" r="26868" b="5518"/>
          <a:stretch/>
        </p:blipFill>
        <p:spPr>
          <a:xfrm>
            <a:off x="5427072" y="2886690"/>
            <a:ext cx="2105774" cy="248362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F1E1CE32-01CB-96A0-D96C-C06AA7256D2B}"/>
                  </a:ext>
                </a:extLst>
              </p:cNvPr>
              <p:cNvSpPr txBox="1"/>
              <p:nvPr/>
            </p:nvSpPr>
            <p:spPr>
              <a:xfrm>
                <a:off x="5324916" y="5516141"/>
                <a:ext cx="2310085" cy="30777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二元实变函数：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𝑢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𝑓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𝑦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endParaRPr lang="zh-CN" altLang="en-US" sz="1400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F1E1CE32-01CB-96A0-D96C-C06AA7256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916" y="5516141"/>
                <a:ext cx="2310085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13DA6BE-8512-609B-D8F5-D2C41D2BB15E}"/>
              </a:ext>
            </a:extLst>
          </p:cNvPr>
          <p:cNvGrpSpPr/>
          <p:nvPr/>
        </p:nvGrpSpPr>
        <p:grpSpPr>
          <a:xfrm>
            <a:off x="7772494" y="1952179"/>
            <a:ext cx="3462265" cy="3801092"/>
            <a:chOff x="8045436" y="1827659"/>
            <a:chExt cx="3462265" cy="3801092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A240486D-513A-C305-71C4-D60ED237E76D}"/>
                </a:ext>
              </a:extLst>
            </p:cNvPr>
            <p:cNvGrpSpPr/>
            <p:nvPr/>
          </p:nvGrpSpPr>
          <p:grpSpPr>
            <a:xfrm>
              <a:off x="8045436" y="1827659"/>
              <a:ext cx="3462265" cy="3801092"/>
              <a:chOff x="9458717" y="1969900"/>
              <a:chExt cx="5900818" cy="6478287"/>
            </a:xfrm>
          </p:grpSpPr>
          <p:pic>
            <p:nvPicPr>
              <p:cNvPr id="141" name="图形 140">
                <a:extLst>
                  <a:ext uri="{FF2B5EF4-FFF2-40B4-BE49-F238E27FC236}">
                    <a16:creationId xmlns:a16="http://schemas.microsoft.com/office/drawing/2014/main" id="{3519DCC5-0F6C-A7BA-9300-08C243428C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rcRect l="20791" t="6702" r="17238" b="9959"/>
              <a:stretch/>
            </p:blipFill>
            <p:spPr>
              <a:xfrm>
                <a:off x="9458717" y="1969900"/>
                <a:ext cx="3212410" cy="3240000"/>
              </a:xfrm>
              <a:prstGeom prst="rect">
                <a:avLst/>
              </a:prstGeom>
            </p:spPr>
          </p:pic>
          <p:pic>
            <p:nvPicPr>
              <p:cNvPr id="142" name="图形 141">
                <a:extLst>
                  <a:ext uri="{FF2B5EF4-FFF2-40B4-BE49-F238E27FC236}">
                    <a16:creationId xmlns:a16="http://schemas.microsoft.com/office/drawing/2014/main" id="{543086A4-306A-D0A3-3842-36B32CC814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20791" t="6702" r="17238" b="9959"/>
              <a:stretch/>
            </p:blipFill>
            <p:spPr>
              <a:xfrm>
                <a:off x="9458717" y="5208187"/>
                <a:ext cx="3212410" cy="3240000"/>
              </a:xfrm>
              <a:prstGeom prst="rect">
                <a:avLst/>
              </a:prstGeom>
            </p:spPr>
          </p:pic>
          <p:sp>
            <p:nvSpPr>
              <p:cNvPr id="143" name="弧形 142">
                <a:extLst>
                  <a:ext uri="{FF2B5EF4-FFF2-40B4-BE49-F238E27FC236}">
                    <a16:creationId xmlns:a16="http://schemas.microsoft.com/office/drawing/2014/main" id="{6C35A0C5-C743-A699-83D7-951E66A27463}"/>
                  </a:ext>
                </a:extLst>
              </p:cNvPr>
              <p:cNvSpPr/>
              <p:nvPr/>
            </p:nvSpPr>
            <p:spPr>
              <a:xfrm rot="2700000">
                <a:off x="11458631" y="3945419"/>
                <a:ext cx="1900989" cy="1900990"/>
              </a:xfrm>
              <a:prstGeom prst="arc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文本框 143">
                    <a:extLst>
                      <a:ext uri="{FF2B5EF4-FFF2-40B4-BE49-F238E27FC236}">
                        <a16:creationId xmlns:a16="http://schemas.microsoft.com/office/drawing/2014/main" id="{ECA9600B-D345-8673-47BC-31BB506D1777}"/>
                      </a:ext>
                    </a:extLst>
                  </p:cNvPr>
                  <p:cNvSpPr txBox="1"/>
                  <p:nvPr/>
                </p:nvSpPr>
                <p:spPr>
                  <a:xfrm>
                    <a:off x="13114357" y="3564193"/>
                    <a:ext cx="2245178" cy="7081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05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映射</a:t>
                    </a:r>
                    <a:endParaRPr lang="en-US" altLang="zh-CN" sz="105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105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05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44" name="文本框 143">
                    <a:extLst>
                      <a:ext uri="{FF2B5EF4-FFF2-40B4-BE49-F238E27FC236}">
                        <a16:creationId xmlns:a16="http://schemas.microsoft.com/office/drawing/2014/main" id="{ECA9600B-D345-8673-47BC-31BB506D17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14357" y="3564193"/>
                    <a:ext cx="2245178" cy="708143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4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连接符: 曲线 144">
                <a:extLst>
                  <a:ext uri="{FF2B5EF4-FFF2-40B4-BE49-F238E27FC236}">
                    <a16:creationId xmlns:a16="http://schemas.microsoft.com/office/drawing/2014/main" id="{C0AEFEDB-AFDD-0DF2-D1AE-39164E58557F}"/>
                  </a:ext>
                </a:extLst>
              </p:cNvPr>
              <p:cNvCxnSpPr>
                <a:stCxn id="169" idx="4"/>
                <a:endCxn id="155" idx="2"/>
              </p:cNvCxnSpPr>
              <p:nvPr/>
            </p:nvCxnSpPr>
            <p:spPr>
              <a:xfrm rot="16200000" flipH="1">
                <a:off x="9507947" y="5383350"/>
                <a:ext cx="2913276" cy="438872"/>
              </a:xfrm>
              <a:prstGeom prst="curvedConnector2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6" name="连接符: 曲线 145">
                <a:extLst>
                  <a:ext uri="{FF2B5EF4-FFF2-40B4-BE49-F238E27FC236}">
                    <a16:creationId xmlns:a16="http://schemas.microsoft.com/office/drawing/2014/main" id="{B03FF6FB-E6E2-D95A-47BF-40F35F108842}"/>
                  </a:ext>
                </a:extLst>
              </p:cNvPr>
              <p:cNvCxnSpPr>
                <a:cxnSpLocks/>
                <a:stCxn id="163" idx="2"/>
                <a:endCxn id="149" idx="2"/>
              </p:cNvCxnSpPr>
              <p:nvPr/>
            </p:nvCxnSpPr>
            <p:spPr>
              <a:xfrm rot="10800000" flipH="1" flipV="1">
                <a:off x="11342439" y="3047170"/>
                <a:ext cx="199771" cy="2986524"/>
              </a:xfrm>
              <a:prstGeom prst="curvedConnector3">
                <a:avLst>
                  <a:gd name="adj1" fmla="val -114431"/>
                </a:avLst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连接符: 曲线 146">
                <a:extLst>
                  <a:ext uri="{FF2B5EF4-FFF2-40B4-BE49-F238E27FC236}">
                    <a16:creationId xmlns:a16="http://schemas.microsoft.com/office/drawing/2014/main" id="{ED7A4E66-47FA-79D0-1DC8-E88DE1DC8426}"/>
                  </a:ext>
                </a:extLst>
              </p:cNvPr>
              <p:cNvCxnSpPr>
                <a:cxnSpLocks/>
                <a:stCxn id="166" idx="3"/>
                <a:endCxn id="152" idx="2"/>
              </p:cNvCxnSpPr>
              <p:nvPr/>
            </p:nvCxnSpPr>
            <p:spPr>
              <a:xfrm rot="16200000" flipH="1">
                <a:off x="10187007" y="5194904"/>
                <a:ext cx="3546139" cy="792625"/>
              </a:xfrm>
              <a:prstGeom prst="curvedConnector2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69141CF6-915E-D3DE-0448-B65E9436B146}"/>
                  </a:ext>
                </a:extLst>
              </p:cNvPr>
              <p:cNvGrpSpPr/>
              <p:nvPr/>
            </p:nvGrpSpPr>
            <p:grpSpPr>
              <a:xfrm>
                <a:off x="11542211" y="5948683"/>
                <a:ext cx="1291528" cy="262275"/>
                <a:chOff x="2559513" y="7578032"/>
                <a:chExt cx="1291528" cy="262275"/>
              </a:xfrm>
            </p:grpSpPr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id="{04F97534-9353-1455-3366-13DC84C2EA91}"/>
                    </a:ext>
                  </a:extLst>
                </p:cNvPr>
                <p:cNvSpPr/>
                <p:nvPr/>
              </p:nvSpPr>
              <p:spPr>
                <a:xfrm>
                  <a:off x="2559513" y="7624943"/>
                  <a:ext cx="76200" cy="76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文本框 149">
                      <a:extLst>
                        <a:ext uri="{FF2B5EF4-FFF2-40B4-BE49-F238E27FC236}">
                          <a16:creationId xmlns:a16="http://schemas.microsoft.com/office/drawing/2014/main" id="{4DC16061-86E5-D055-BA95-51EFE8D747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6106" y="7578032"/>
                      <a:ext cx="1204935" cy="26227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0.98+1.53</m:t>
                            </m:r>
                            <m:r>
                              <a:rPr lang="en-US" altLang="zh-CN" sz="1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zh-CN" altLang="en-US" sz="10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0" name="文本框 149">
                      <a:extLst>
                        <a:ext uri="{FF2B5EF4-FFF2-40B4-BE49-F238E27FC236}">
                          <a16:creationId xmlns:a16="http://schemas.microsoft.com/office/drawing/2014/main" id="{4DC16061-86E5-D055-BA95-51EFE8D747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46106" y="7578032"/>
                      <a:ext cx="1204935" cy="262275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l="-4310" r="-4310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C3E283BD-41A2-7593-1F9D-45E74B600F30}"/>
                  </a:ext>
                </a:extLst>
              </p:cNvPr>
              <p:cNvGrpSpPr/>
              <p:nvPr/>
            </p:nvGrpSpPr>
            <p:grpSpPr>
              <a:xfrm>
                <a:off x="11899601" y="7326187"/>
                <a:ext cx="1204936" cy="410962"/>
                <a:chOff x="2916903" y="8955536"/>
                <a:chExt cx="1204936" cy="410962"/>
              </a:xfrm>
            </p:grpSpPr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8C681AC1-A412-66DA-8E5F-13BAE2385328}"/>
                    </a:ext>
                  </a:extLst>
                </p:cNvPr>
                <p:cNvSpPr/>
                <p:nvPr/>
              </p:nvSpPr>
              <p:spPr>
                <a:xfrm>
                  <a:off x="3373691" y="8955536"/>
                  <a:ext cx="76200" cy="7620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文本框 152">
                      <a:extLst>
                        <a:ext uri="{FF2B5EF4-FFF2-40B4-BE49-F238E27FC236}">
                          <a16:creationId xmlns:a16="http://schemas.microsoft.com/office/drawing/2014/main" id="{71289988-4380-AA14-20BC-CF3DD1D8BA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6903" y="9104224"/>
                      <a:ext cx="1204936" cy="26227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2.50−1.06</m:t>
                            </m:r>
                            <m:r>
                              <a:rPr lang="en-US" altLang="zh-CN" sz="1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zh-CN" altLang="en-US" sz="1000" dirty="0">
                        <a:solidFill>
                          <a:schemeClr val="accent4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文本框 152">
                      <a:extLst>
                        <a:ext uri="{FF2B5EF4-FFF2-40B4-BE49-F238E27FC236}">
                          <a16:creationId xmlns:a16="http://schemas.microsoft.com/office/drawing/2014/main" id="{71289988-4380-AA14-20BC-CF3DD1D8BA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16903" y="9104224"/>
                      <a:ext cx="1204936" cy="262274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 l="-4310" r="-3448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BA1FF43F-6D43-E514-3CAA-F54E94544976}"/>
                  </a:ext>
                </a:extLst>
              </p:cNvPr>
              <p:cNvGrpSpPr/>
              <p:nvPr/>
            </p:nvGrpSpPr>
            <p:grpSpPr>
              <a:xfrm>
                <a:off x="10043191" y="7012287"/>
                <a:ext cx="1217030" cy="262275"/>
                <a:chOff x="1060493" y="8641636"/>
                <a:chExt cx="1217030" cy="262275"/>
              </a:xfrm>
            </p:grpSpPr>
            <p:sp>
              <p:nvSpPr>
                <p:cNvPr id="155" name="椭圆 154">
                  <a:extLst>
                    <a:ext uri="{FF2B5EF4-FFF2-40B4-BE49-F238E27FC236}">
                      <a16:creationId xmlns:a16="http://schemas.microsoft.com/office/drawing/2014/main" id="{B449D864-8D49-A9F4-EAFE-95B8057C6631}"/>
                    </a:ext>
                  </a:extLst>
                </p:cNvPr>
                <p:cNvSpPr/>
                <p:nvPr/>
              </p:nvSpPr>
              <p:spPr>
                <a:xfrm>
                  <a:off x="2201323" y="8650673"/>
                  <a:ext cx="76200" cy="762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文本框 155">
                      <a:extLst>
                        <a:ext uri="{FF2B5EF4-FFF2-40B4-BE49-F238E27FC236}">
                          <a16:creationId xmlns:a16="http://schemas.microsoft.com/office/drawing/2014/main" id="{87DF3BCF-4A21-6D9D-85C4-FD25B22AAE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0493" y="8641636"/>
                      <a:ext cx="1204936" cy="26227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0.30−0.46</m:t>
                            </m:r>
                            <m:r>
                              <a:rPr lang="en-US" altLang="zh-CN" sz="1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zh-CN" altLang="en-US" sz="10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6" name="文本框 155">
                      <a:extLst>
                        <a:ext uri="{FF2B5EF4-FFF2-40B4-BE49-F238E27FC236}">
                          <a16:creationId xmlns:a16="http://schemas.microsoft.com/office/drawing/2014/main" id="{87DF3BCF-4A21-6D9D-85C4-FD25B22AAE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0493" y="8641636"/>
                      <a:ext cx="1204936" cy="262275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 l="-3448" r="-4310"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E24E8039-3ADF-861C-7FA0-F04B9FB04C2A}"/>
                  </a:ext>
                </a:extLst>
              </p:cNvPr>
              <p:cNvGrpSpPr/>
              <p:nvPr/>
            </p:nvGrpSpPr>
            <p:grpSpPr>
              <a:xfrm>
                <a:off x="11342440" y="2660041"/>
                <a:ext cx="753823" cy="425229"/>
                <a:chOff x="2359742" y="4289390"/>
                <a:chExt cx="753823" cy="425229"/>
              </a:xfrm>
            </p:grpSpPr>
            <p:sp>
              <p:nvSpPr>
                <p:cNvPr id="163" name="椭圆 162">
                  <a:extLst>
                    <a:ext uri="{FF2B5EF4-FFF2-40B4-BE49-F238E27FC236}">
                      <a16:creationId xmlns:a16="http://schemas.microsoft.com/office/drawing/2014/main" id="{2DAB2687-46EA-8A86-24A0-593DBE419BA1}"/>
                    </a:ext>
                  </a:extLst>
                </p:cNvPr>
                <p:cNvSpPr/>
                <p:nvPr/>
              </p:nvSpPr>
              <p:spPr>
                <a:xfrm>
                  <a:off x="2359742" y="4638419"/>
                  <a:ext cx="76200" cy="76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4" name="文本框 163">
                      <a:extLst>
                        <a:ext uri="{FF2B5EF4-FFF2-40B4-BE49-F238E27FC236}">
                          <a16:creationId xmlns:a16="http://schemas.microsoft.com/office/drawing/2014/main" id="{CF5A17D8-194F-678F-05A6-7B7D68D5FE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9742" y="4289390"/>
                      <a:ext cx="753823" cy="28850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0.6+</m:t>
                            </m:r>
                            <m:r>
                              <a:rPr lang="en-US" altLang="zh-CN" sz="1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zh-CN" altLang="en-US" sz="11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4" name="文本框 163">
                      <a:extLst>
                        <a:ext uri="{FF2B5EF4-FFF2-40B4-BE49-F238E27FC236}">
                          <a16:creationId xmlns:a16="http://schemas.microsoft.com/office/drawing/2014/main" id="{CF5A17D8-194F-678F-05A6-7B7D68D5FE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59742" y="4289390"/>
                      <a:ext cx="753823" cy="288503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 l="-6849" r="-4110" b="-74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7047E175-FA04-B7B2-BA93-10F3D82D0D3A}"/>
                  </a:ext>
                </a:extLst>
              </p:cNvPr>
              <p:cNvGrpSpPr/>
              <p:nvPr/>
            </p:nvGrpSpPr>
            <p:grpSpPr>
              <a:xfrm>
                <a:off x="11552605" y="3753107"/>
                <a:ext cx="1017618" cy="288790"/>
                <a:chOff x="2569907" y="5382456"/>
                <a:chExt cx="1017618" cy="288790"/>
              </a:xfrm>
            </p:grpSpPr>
            <p:sp>
              <p:nvSpPr>
                <p:cNvPr id="166" name="椭圆 165">
                  <a:extLst>
                    <a:ext uri="{FF2B5EF4-FFF2-40B4-BE49-F238E27FC236}">
                      <a16:creationId xmlns:a16="http://schemas.microsoft.com/office/drawing/2014/main" id="{93230C6E-D0AF-290D-CF55-358EC19A8230}"/>
                    </a:ext>
                  </a:extLst>
                </p:cNvPr>
                <p:cNvSpPr/>
                <p:nvPr/>
              </p:nvSpPr>
              <p:spPr>
                <a:xfrm>
                  <a:off x="2569907" y="5382456"/>
                  <a:ext cx="76200" cy="7620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文本框 166">
                      <a:extLst>
                        <a:ext uri="{FF2B5EF4-FFF2-40B4-BE49-F238E27FC236}">
                          <a16:creationId xmlns:a16="http://schemas.microsoft.com/office/drawing/2014/main" id="{9FA3CEEC-461D-0C65-D7A7-C9BE4E10DF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9833" y="5382744"/>
                      <a:ext cx="887692" cy="28850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1−0.4</m:t>
                            </m:r>
                            <m:r>
                              <a:rPr lang="en-US" altLang="zh-CN" sz="11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zh-CN" altLang="en-US" sz="1100" dirty="0">
                        <a:solidFill>
                          <a:schemeClr val="accent4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7" name="文本框 166">
                      <a:extLst>
                        <a:ext uri="{FF2B5EF4-FFF2-40B4-BE49-F238E27FC236}">
                          <a16:creationId xmlns:a16="http://schemas.microsoft.com/office/drawing/2014/main" id="{9FA3CEEC-461D-0C65-D7A7-C9BE4E10DF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99833" y="5382744"/>
                      <a:ext cx="887692" cy="288502"/>
                    </a:xfrm>
                    <a:prstGeom prst="rect">
                      <a:avLst/>
                    </a:prstGeom>
                    <a:blipFill>
                      <a:blip r:embed="rId44"/>
                      <a:stretch>
                        <a:fillRect l="-4706" r="-5882"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8" name="组合 167">
                <a:extLst>
                  <a:ext uri="{FF2B5EF4-FFF2-40B4-BE49-F238E27FC236}">
                    <a16:creationId xmlns:a16="http://schemas.microsoft.com/office/drawing/2014/main" id="{AFC9BFB9-22EC-37B1-D268-8E148BEF7CE9}"/>
                  </a:ext>
                </a:extLst>
              </p:cNvPr>
              <p:cNvGrpSpPr/>
              <p:nvPr/>
            </p:nvGrpSpPr>
            <p:grpSpPr>
              <a:xfrm>
                <a:off x="9711450" y="4069948"/>
                <a:ext cx="1071799" cy="434056"/>
                <a:chOff x="728752" y="5699297"/>
                <a:chExt cx="1071799" cy="434056"/>
              </a:xfrm>
            </p:grpSpPr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EB9F13A6-93FB-8B5C-53FE-D9C8CC8E2E73}"/>
                    </a:ext>
                  </a:extLst>
                </p:cNvPr>
                <p:cNvSpPr/>
                <p:nvPr/>
              </p:nvSpPr>
              <p:spPr>
                <a:xfrm>
                  <a:off x="1724351" y="5699297"/>
                  <a:ext cx="76200" cy="762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" name="文本框 169">
                      <a:extLst>
                        <a:ext uri="{FF2B5EF4-FFF2-40B4-BE49-F238E27FC236}">
                          <a16:creationId xmlns:a16="http://schemas.microsoft.com/office/drawing/2014/main" id="{B50D7EA3-ABE4-4E7D-0133-FFDDEE1876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8752" y="5844851"/>
                      <a:ext cx="934137" cy="28850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1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−0.6−</m:t>
                            </m:r>
                            <m:r>
                              <a:rPr lang="en-US" altLang="zh-CN" sz="11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zh-CN" altLang="en-US" sz="11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0" name="文本框 169">
                      <a:extLst>
                        <a:ext uri="{FF2B5EF4-FFF2-40B4-BE49-F238E27FC236}">
                          <a16:creationId xmlns:a16="http://schemas.microsoft.com/office/drawing/2014/main" id="{B50D7EA3-ABE4-4E7D-0133-FFDDEE1876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8752" y="5844851"/>
                      <a:ext cx="934137" cy="288502"/>
                    </a:xfrm>
                    <a:prstGeom prst="rect">
                      <a:avLst/>
                    </a:prstGeom>
                    <a:blipFill>
                      <a:blip r:embed="rId45"/>
                      <a:stretch>
                        <a:fillRect r="-3333"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A74A792C-F519-0CE7-08B0-B6069ACA52F5}"/>
                    </a:ext>
                  </a:extLst>
                </p:cNvPr>
                <p:cNvSpPr/>
                <p:nvPr/>
              </p:nvSpPr>
              <p:spPr>
                <a:xfrm>
                  <a:off x="9246629" y="1880494"/>
                  <a:ext cx="634103" cy="243202"/>
                </a:xfrm>
                <a:prstGeom prst="rect">
                  <a:avLst/>
                </a:prstGeom>
                <a:ln/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latin typeface="柳公权楷书" panose="02010600010101010101" pitchFamily="2" charset="-122"/>
                      <a:ea typeface="柳公权楷书" panose="02010600010101010101" pitchFamily="2" charset="-122"/>
                    </a:rPr>
                    <a:t>点</a:t>
                  </a:r>
                  <a14:m>
                    <m:oMath xmlns:m="http://schemas.openxmlformats.org/officeDocument/2006/math">
                      <m:r>
                        <a:rPr lang="en-US" altLang="zh-CN" sz="1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1000" dirty="0">
                    <a:latin typeface="柳公权楷书" panose="02010600010101010101" pitchFamily="2" charset="-122"/>
                    <a:ea typeface="柳公权楷书" panose="02010600010101010101" pitchFamily="2" charset="-122"/>
                  </a:endParaRPr>
                </a:p>
              </p:txBody>
            </p:sp>
          </mc:Choice>
          <mc:Fallback xmlns=""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A74A792C-F519-0CE7-08B0-B6069ACA52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629" y="1880494"/>
                  <a:ext cx="634103" cy="243202"/>
                </a:xfrm>
                <a:prstGeom prst="rect">
                  <a:avLst/>
                </a:prstGeom>
                <a:blipFill>
                  <a:blip r:embed="rId20"/>
                  <a:stretch>
                    <a:fillRect b="-9756"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7B58BB0A-73DD-A3A0-B17E-11FF1CF6C8E8}"/>
                    </a:ext>
                  </a:extLst>
                </p:cNvPr>
                <p:cNvSpPr/>
                <p:nvPr/>
              </p:nvSpPr>
              <p:spPr>
                <a:xfrm>
                  <a:off x="8083504" y="3783164"/>
                  <a:ext cx="634103" cy="243202"/>
                </a:xfrm>
                <a:prstGeom prst="rect">
                  <a:avLst/>
                </a:prstGeom>
                <a:ln/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dirty="0">
                      <a:latin typeface="柳公权楷书" panose="02010600010101010101" pitchFamily="2" charset="-122"/>
                      <a:ea typeface="柳公权楷书" panose="02010600010101010101" pitchFamily="2" charset="-122"/>
                    </a:rPr>
                    <a:t>点</a:t>
                  </a:r>
                  <a14:m>
                    <m:oMath xmlns:m="http://schemas.openxmlformats.org/officeDocument/2006/math">
                      <m:r>
                        <a:rPr lang="en-US" altLang="zh-CN" sz="1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1000" dirty="0">
                    <a:latin typeface="柳公权楷书" panose="02010600010101010101" pitchFamily="2" charset="-122"/>
                    <a:ea typeface="柳公权楷书" panose="02010600010101010101" pitchFamily="2" charset="-122"/>
                  </a:endParaRPr>
                </a:p>
              </p:txBody>
            </p:sp>
          </mc:Choice>
          <mc:Fallback xmlns=""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7B58BB0A-73DD-A3A0-B17E-11FF1CF6C8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504" y="3783164"/>
                  <a:ext cx="634103" cy="243202"/>
                </a:xfrm>
                <a:prstGeom prst="rect">
                  <a:avLst/>
                </a:prstGeom>
                <a:blipFill>
                  <a:blip r:embed="rId46"/>
                  <a:stretch>
                    <a:fillRect b="-9756"/>
                  </a:stretch>
                </a:blipFill>
                <a:ln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3AB30987-4FD1-1E2C-60FB-DE85B5D68DC8}"/>
                  </a:ext>
                </a:extLst>
              </p:cNvPr>
              <p:cNvSpPr txBox="1"/>
              <p:nvPr/>
            </p:nvSpPr>
            <p:spPr>
              <a:xfrm>
                <a:off x="9545550" y="5516141"/>
                <a:ext cx="2156428" cy="30777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复变函数：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𝑤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𝑓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𝑧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endParaRPr lang="zh-CN" altLang="en-US" sz="1400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3AB30987-4FD1-1E2C-60FB-DE85B5D68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550" y="5516141"/>
                <a:ext cx="2156428" cy="307777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690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57" grpId="0"/>
      <p:bldP spid="75" grpId="0" animBg="1"/>
      <p:bldP spid="140" grpId="0" animBg="1"/>
      <p:bldP spid="1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2327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复变函数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298962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由于我们难以把复变函数的自变量和函数值组合在一张图里，而同时考虑它们的取值又比较麻烦，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因此，我们一般关心的重点是 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自变量的取值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和 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函数关系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（一旦确定了这两部分，函数值也自然就确定了）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CFE9ED-E2C0-E136-C16A-73B705043080}"/>
              </a:ext>
            </a:extLst>
          </p:cNvPr>
          <p:cNvSpPr txBox="1"/>
          <p:nvPr/>
        </p:nvSpPr>
        <p:spPr>
          <a:xfrm>
            <a:off x="2835254" y="761818"/>
            <a:ext cx="1839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复变函数的定义域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87D3092-B799-8B92-565A-4BB03409A315}"/>
              </a:ext>
            </a:extLst>
          </p:cNvPr>
          <p:cNvGrpSpPr/>
          <p:nvPr/>
        </p:nvGrpSpPr>
        <p:grpSpPr>
          <a:xfrm>
            <a:off x="7835078" y="2262079"/>
            <a:ext cx="3780558" cy="3427888"/>
            <a:chOff x="5986955" y="2240021"/>
            <a:chExt cx="1784274" cy="161782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DD01FA7-35AC-9CC8-F319-654ED0F3AE3A}"/>
                </a:ext>
              </a:extLst>
            </p:cNvPr>
            <p:cNvGrpSpPr/>
            <p:nvPr/>
          </p:nvGrpSpPr>
          <p:grpSpPr>
            <a:xfrm>
              <a:off x="5986955" y="2284716"/>
              <a:ext cx="1784274" cy="1573133"/>
              <a:chOff x="6188555" y="2284716"/>
              <a:chExt cx="1784274" cy="1573133"/>
            </a:xfrm>
          </p:grpSpPr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90219191-702A-C83F-FB82-94B55FB74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8555" y="3071284"/>
                <a:ext cx="178427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A39D8FA9-3F20-0F33-7D62-F07755AF6D6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294126" y="3071283"/>
                <a:ext cx="157313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F927BDA-A95C-9776-F01C-821E95DC992E}"/>
                    </a:ext>
                  </a:extLst>
                </p:cNvPr>
                <p:cNvSpPr txBox="1"/>
                <p:nvPr/>
              </p:nvSpPr>
              <p:spPr>
                <a:xfrm>
                  <a:off x="7577919" y="3071283"/>
                  <a:ext cx="193309" cy="159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F927BDA-A95C-9776-F01C-821E95DC99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7919" y="3071283"/>
                  <a:ext cx="193309" cy="1597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AC93804-6045-5E66-6F00-80618151E6BC}"/>
                    </a:ext>
                  </a:extLst>
                </p:cNvPr>
                <p:cNvSpPr txBox="1"/>
                <p:nvPr/>
              </p:nvSpPr>
              <p:spPr>
                <a:xfrm>
                  <a:off x="6879092" y="2240021"/>
                  <a:ext cx="218374" cy="159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AC93804-6045-5E66-6F00-80618151E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092" y="2240021"/>
                  <a:ext cx="218374" cy="159784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55A1091-CD5B-6D7C-4F58-59FC715DB27F}"/>
              </a:ext>
            </a:extLst>
          </p:cNvPr>
          <p:cNvGrpSpPr/>
          <p:nvPr/>
        </p:nvGrpSpPr>
        <p:grpSpPr>
          <a:xfrm>
            <a:off x="8665492" y="2931422"/>
            <a:ext cx="2119729" cy="2183904"/>
            <a:chOff x="8665492" y="2931422"/>
            <a:chExt cx="2119729" cy="2183904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4E6777B-FAF9-B191-9F55-57CC5C75AF2F}"/>
                </a:ext>
              </a:extLst>
            </p:cNvPr>
            <p:cNvSpPr/>
            <p:nvPr/>
          </p:nvSpPr>
          <p:spPr>
            <a:xfrm>
              <a:off x="8665492" y="2931422"/>
              <a:ext cx="2119729" cy="2183904"/>
            </a:xfrm>
            <a:custGeom>
              <a:avLst/>
              <a:gdLst>
                <a:gd name="connsiteX0" fmla="*/ 363636 w 2119729"/>
                <a:gd name="connsiteY0" fmla="*/ 13910 h 2183904"/>
                <a:gd name="connsiteX1" fmla="*/ 363636 w 2119729"/>
                <a:gd name="connsiteY1" fmla="*/ 13910 h 2183904"/>
                <a:gd name="connsiteX2" fmla="*/ 472818 w 2119729"/>
                <a:gd name="connsiteY2" fmla="*/ 41206 h 2183904"/>
                <a:gd name="connsiteX3" fmla="*/ 957314 w 2119729"/>
                <a:gd name="connsiteY3" fmla="*/ 95797 h 2183904"/>
                <a:gd name="connsiteX4" fmla="*/ 1039201 w 2119729"/>
                <a:gd name="connsiteY4" fmla="*/ 123092 h 2183904"/>
                <a:gd name="connsiteX5" fmla="*/ 1100615 w 2119729"/>
                <a:gd name="connsiteY5" fmla="*/ 136740 h 2183904"/>
                <a:gd name="connsiteX6" fmla="*/ 1196150 w 2119729"/>
                <a:gd name="connsiteY6" fmla="*/ 191331 h 2183904"/>
                <a:gd name="connsiteX7" fmla="*/ 1359923 w 2119729"/>
                <a:gd name="connsiteY7" fmla="*/ 320985 h 2183904"/>
                <a:gd name="connsiteX8" fmla="*/ 1380395 w 2119729"/>
                <a:gd name="connsiteY8" fmla="*/ 327809 h 2183904"/>
                <a:gd name="connsiteX9" fmla="*/ 1523696 w 2119729"/>
                <a:gd name="connsiteY9" fmla="*/ 334633 h 2183904"/>
                <a:gd name="connsiteX10" fmla="*/ 1783004 w 2119729"/>
                <a:gd name="connsiteY10" fmla="*/ 402872 h 2183904"/>
                <a:gd name="connsiteX11" fmla="*/ 1864890 w 2119729"/>
                <a:gd name="connsiteY11" fmla="*/ 436991 h 2183904"/>
                <a:gd name="connsiteX12" fmla="*/ 1967248 w 2119729"/>
                <a:gd name="connsiteY12" fmla="*/ 532525 h 2183904"/>
                <a:gd name="connsiteX13" fmla="*/ 2090078 w 2119729"/>
                <a:gd name="connsiteY13" fmla="*/ 709946 h 2183904"/>
                <a:gd name="connsiteX14" fmla="*/ 2110550 w 2119729"/>
                <a:gd name="connsiteY14" fmla="*/ 778185 h 2183904"/>
                <a:gd name="connsiteX15" fmla="*/ 2103726 w 2119729"/>
                <a:gd name="connsiteY15" fmla="*/ 1057964 h 2183904"/>
                <a:gd name="connsiteX16" fmla="*/ 2096902 w 2119729"/>
                <a:gd name="connsiteY16" fmla="*/ 1112555 h 2183904"/>
                <a:gd name="connsiteX17" fmla="*/ 2083254 w 2119729"/>
                <a:gd name="connsiteY17" fmla="*/ 1173970 h 2183904"/>
                <a:gd name="connsiteX18" fmla="*/ 2069607 w 2119729"/>
                <a:gd name="connsiteY18" fmla="*/ 1262680 h 2183904"/>
                <a:gd name="connsiteX19" fmla="*/ 2096902 w 2119729"/>
                <a:gd name="connsiteY19" fmla="*/ 1542460 h 2183904"/>
                <a:gd name="connsiteX20" fmla="*/ 2117374 w 2119729"/>
                <a:gd name="connsiteY20" fmla="*/ 1651642 h 2183904"/>
                <a:gd name="connsiteX21" fmla="*/ 2090078 w 2119729"/>
                <a:gd name="connsiteY21" fmla="*/ 1822239 h 2183904"/>
                <a:gd name="connsiteX22" fmla="*/ 1967248 w 2119729"/>
                <a:gd name="connsiteY22" fmla="*/ 1958716 h 2183904"/>
                <a:gd name="connsiteX23" fmla="*/ 1666998 w 2119729"/>
                <a:gd name="connsiteY23" fmla="*/ 2163433 h 2183904"/>
                <a:gd name="connsiteX24" fmla="*/ 1578287 w 2119729"/>
                <a:gd name="connsiteY24" fmla="*/ 2183904 h 2183904"/>
                <a:gd name="connsiteX25" fmla="*/ 1394042 w 2119729"/>
                <a:gd name="connsiteY25" fmla="*/ 2177080 h 2183904"/>
                <a:gd name="connsiteX26" fmla="*/ 1202974 w 2119729"/>
                <a:gd name="connsiteY26" fmla="*/ 2129313 h 2183904"/>
                <a:gd name="connsiteX27" fmla="*/ 1107439 w 2119729"/>
                <a:gd name="connsiteY27" fmla="*/ 2108842 h 2183904"/>
                <a:gd name="connsiteX28" fmla="*/ 1011905 w 2119729"/>
                <a:gd name="connsiteY28" fmla="*/ 2081546 h 2183904"/>
                <a:gd name="connsiteX29" fmla="*/ 827660 w 2119729"/>
                <a:gd name="connsiteY29" fmla="*/ 2054251 h 2183904"/>
                <a:gd name="connsiteX30" fmla="*/ 390932 w 2119729"/>
                <a:gd name="connsiteY30" fmla="*/ 2033779 h 2183904"/>
                <a:gd name="connsiteX31" fmla="*/ 206687 w 2119729"/>
                <a:gd name="connsiteY31" fmla="*/ 1890477 h 2183904"/>
                <a:gd name="connsiteX32" fmla="*/ 15618 w 2119729"/>
                <a:gd name="connsiteY32" fmla="*/ 1658466 h 2183904"/>
                <a:gd name="connsiteX33" fmla="*/ 36090 w 2119729"/>
                <a:gd name="connsiteY33" fmla="*/ 1392334 h 2183904"/>
                <a:gd name="connsiteX34" fmla="*/ 138448 w 2119729"/>
                <a:gd name="connsiteY34" fmla="*/ 1228561 h 2183904"/>
                <a:gd name="connsiteX35" fmla="*/ 220335 w 2119729"/>
                <a:gd name="connsiteY35" fmla="*/ 1085260 h 2183904"/>
                <a:gd name="connsiteX36" fmla="*/ 240807 w 2119729"/>
                <a:gd name="connsiteY36" fmla="*/ 996549 h 2183904"/>
                <a:gd name="connsiteX37" fmla="*/ 77033 w 2119729"/>
                <a:gd name="connsiteY37" fmla="*/ 669003 h 2183904"/>
                <a:gd name="connsiteX38" fmla="*/ 42914 w 2119729"/>
                <a:gd name="connsiteY38" fmla="*/ 587116 h 2183904"/>
                <a:gd name="connsiteX39" fmla="*/ 36090 w 2119729"/>
                <a:gd name="connsiteY39" fmla="*/ 491582 h 2183904"/>
                <a:gd name="connsiteX40" fmla="*/ 83857 w 2119729"/>
                <a:gd name="connsiteY40" fmla="*/ 266394 h 2183904"/>
                <a:gd name="connsiteX41" fmla="*/ 97505 w 2119729"/>
                <a:gd name="connsiteY41" fmla="*/ 211803 h 2183904"/>
                <a:gd name="connsiteX42" fmla="*/ 138448 w 2119729"/>
                <a:gd name="connsiteY42" fmla="*/ 109445 h 2183904"/>
                <a:gd name="connsiteX43" fmla="*/ 165744 w 2119729"/>
                <a:gd name="connsiteY43" fmla="*/ 75325 h 2183904"/>
                <a:gd name="connsiteX44" fmla="*/ 186215 w 2119729"/>
                <a:gd name="connsiteY44" fmla="*/ 41206 h 2183904"/>
                <a:gd name="connsiteX45" fmla="*/ 213511 w 2119729"/>
                <a:gd name="connsiteY45" fmla="*/ 263 h 2183904"/>
                <a:gd name="connsiteX46" fmla="*/ 356812 w 2119729"/>
                <a:gd name="connsiteY46" fmla="*/ 20734 h 2183904"/>
                <a:gd name="connsiteX47" fmla="*/ 465995 w 2119729"/>
                <a:gd name="connsiteY47" fmla="*/ 136740 h 2183904"/>
                <a:gd name="connsiteX48" fmla="*/ 363636 w 2119729"/>
                <a:gd name="connsiteY48" fmla="*/ 13910 h 218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119729" h="2183904">
                  <a:moveTo>
                    <a:pt x="363636" y="13910"/>
                  </a:moveTo>
                  <a:lnTo>
                    <a:pt x="363636" y="13910"/>
                  </a:lnTo>
                  <a:cubicBezTo>
                    <a:pt x="400030" y="23009"/>
                    <a:pt x="435656" y="36080"/>
                    <a:pt x="472818" y="41206"/>
                  </a:cubicBezTo>
                  <a:cubicBezTo>
                    <a:pt x="633814" y="63412"/>
                    <a:pt x="957314" y="95797"/>
                    <a:pt x="957314" y="95797"/>
                  </a:cubicBezTo>
                  <a:cubicBezTo>
                    <a:pt x="984610" y="104895"/>
                    <a:pt x="1011536" y="115188"/>
                    <a:pt x="1039201" y="123092"/>
                  </a:cubicBezTo>
                  <a:cubicBezTo>
                    <a:pt x="1059365" y="128853"/>
                    <a:pt x="1081383" y="128378"/>
                    <a:pt x="1100615" y="136740"/>
                  </a:cubicBezTo>
                  <a:cubicBezTo>
                    <a:pt x="1134251" y="151364"/>
                    <a:pt x="1166443" y="169819"/>
                    <a:pt x="1196150" y="191331"/>
                  </a:cubicBezTo>
                  <a:cubicBezTo>
                    <a:pt x="1332036" y="289731"/>
                    <a:pt x="1252802" y="258498"/>
                    <a:pt x="1359923" y="320985"/>
                  </a:cubicBezTo>
                  <a:cubicBezTo>
                    <a:pt x="1366136" y="324609"/>
                    <a:pt x="1373227" y="327212"/>
                    <a:pt x="1380395" y="327809"/>
                  </a:cubicBezTo>
                  <a:cubicBezTo>
                    <a:pt x="1428051" y="331780"/>
                    <a:pt x="1475929" y="332358"/>
                    <a:pt x="1523696" y="334633"/>
                  </a:cubicBezTo>
                  <a:cubicBezTo>
                    <a:pt x="1669290" y="354044"/>
                    <a:pt x="1612322" y="339475"/>
                    <a:pt x="1783004" y="402872"/>
                  </a:cubicBezTo>
                  <a:cubicBezTo>
                    <a:pt x="1810724" y="413168"/>
                    <a:pt x="1839041" y="422631"/>
                    <a:pt x="1864890" y="436991"/>
                  </a:cubicBezTo>
                  <a:cubicBezTo>
                    <a:pt x="1887148" y="449357"/>
                    <a:pt x="1959966" y="524203"/>
                    <a:pt x="1967248" y="532525"/>
                  </a:cubicBezTo>
                  <a:cubicBezTo>
                    <a:pt x="2018134" y="590681"/>
                    <a:pt x="2060047" y="639873"/>
                    <a:pt x="2090078" y="709946"/>
                  </a:cubicBezTo>
                  <a:cubicBezTo>
                    <a:pt x="2099433" y="731774"/>
                    <a:pt x="2103726" y="755439"/>
                    <a:pt x="2110550" y="778185"/>
                  </a:cubicBezTo>
                  <a:cubicBezTo>
                    <a:pt x="2126231" y="903631"/>
                    <a:pt x="2120413" y="829909"/>
                    <a:pt x="2103726" y="1057964"/>
                  </a:cubicBezTo>
                  <a:cubicBezTo>
                    <a:pt x="2102388" y="1076254"/>
                    <a:pt x="2100089" y="1094495"/>
                    <a:pt x="2096902" y="1112555"/>
                  </a:cubicBezTo>
                  <a:cubicBezTo>
                    <a:pt x="2093257" y="1133207"/>
                    <a:pt x="2087005" y="1153337"/>
                    <a:pt x="2083254" y="1173970"/>
                  </a:cubicBezTo>
                  <a:cubicBezTo>
                    <a:pt x="2077902" y="1203405"/>
                    <a:pt x="2074156" y="1233110"/>
                    <a:pt x="2069607" y="1262680"/>
                  </a:cubicBezTo>
                  <a:cubicBezTo>
                    <a:pt x="2078705" y="1355940"/>
                    <a:pt x="2086990" y="1449283"/>
                    <a:pt x="2096902" y="1542460"/>
                  </a:cubicBezTo>
                  <a:cubicBezTo>
                    <a:pt x="2099319" y="1565183"/>
                    <a:pt x="2114794" y="1638744"/>
                    <a:pt x="2117374" y="1651642"/>
                  </a:cubicBezTo>
                  <a:cubicBezTo>
                    <a:pt x="2108275" y="1708508"/>
                    <a:pt x="2115372" y="1770502"/>
                    <a:pt x="2090078" y="1822239"/>
                  </a:cubicBezTo>
                  <a:cubicBezTo>
                    <a:pt x="2063197" y="1877223"/>
                    <a:pt x="2014399" y="1919694"/>
                    <a:pt x="1967248" y="1958716"/>
                  </a:cubicBezTo>
                  <a:cubicBezTo>
                    <a:pt x="1806829" y="2091477"/>
                    <a:pt x="1820623" y="2114054"/>
                    <a:pt x="1666998" y="2163433"/>
                  </a:cubicBezTo>
                  <a:cubicBezTo>
                    <a:pt x="1638106" y="2172720"/>
                    <a:pt x="1607857" y="2177080"/>
                    <a:pt x="1578287" y="2183904"/>
                  </a:cubicBezTo>
                  <a:cubicBezTo>
                    <a:pt x="1516872" y="2181629"/>
                    <a:pt x="1455209" y="2183047"/>
                    <a:pt x="1394042" y="2177080"/>
                  </a:cubicBezTo>
                  <a:cubicBezTo>
                    <a:pt x="1334839" y="2171304"/>
                    <a:pt x="1259944" y="2143555"/>
                    <a:pt x="1202974" y="2129313"/>
                  </a:cubicBezTo>
                  <a:cubicBezTo>
                    <a:pt x="1171379" y="2121414"/>
                    <a:pt x="1139034" y="2116741"/>
                    <a:pt x="1107439" y="2108842"/>
                  </a:cubicBezTo>
                  <a:cubicBezTo>
                    <a:pt x="1075309" y="2100810"/>
                    <a:pt x="1044411" y="2087889"/>
                    <a:pt x="1011905" y="2081546"/>
                  </a:cubicBezTo>
                  <a:cubicBezTo>
                    <a:pt x="950969" y="2069656"/>
                    <a:pt x="827660" y="2054251"/>
                    <a:pt x="827660" y="2054251"/>
                  </a:cubicBezTo>
                  <a:cubicBezTo>
                    <a:pt x="658684" y="2061292"/>
                    <a:pt x="574069" y="2072520"/>
                    <a:pt x="390932" y="2033779"/>
                  </a:cubicBezTo>
                  <a:cubicBezTo>
                    <a:pt x="333535" y="2021637"/>
                    <a:pt x="236435" y="1920225"/>
                    <a:pt x="206687" y="1890477"/>
                  </a:cubicBezTo>
                  <a:cubicBezTo>
                    <a:pt x="39731" y="1723520"/>
                    <a:pt x="81001" y="1789228"/>
                    <a:pt x="15618" y="1658466"/>
                  </a:cubicBezTo>
                  <a:cubicBezTo>
                    <a:pt x="-4040" y="1540512"/>
                    <a:pt x="-12676" y="1546135"/>
                    <a:pt x="36090" y="1392334"/>
                  </a:cubicBezTo>
                  <a:cubicBezTo>
                    <a:pt x="53527" y="1337339"/>
                    <a:pt x="108203" y="1277909"/>
                    <a:pt x="138448" y="1228561"/>
                  </a:cubicBezTo>
                  <a:cubicBezTo>
                    <a:pt x="167197" y="1181654"/>
                    <a:pt x="220335" y="1085260"/>
                    <a:pt x="220335" y="1085260"/>
                  </a:cubicBezTo>
                  <a:cubicBezTo>
                    <a:pt x="227159" y="1055690"/>
                    <a:pt x="243555" y="1026772"/>
                    <a:pt x="240807" y="996549"/>
                  </a:cubicBezTo>
                  <a:cubicBezTo>
                    <a:pt x="224855" y="821075"/>
                    <a:pt x="151023" y="846581"/>
                    <a:pt x="77033" y="669003"/>
                  </a:cubicBezTo>
                  <a:lnTo>
                    <a:pt x="42914" y="587116"/>
                  </a:lnTo>
                  <a:cubicBezTo>
                    <a:pt x="40639" y="555271"/>
                    <a:pt x="33641" y="523414"/>
                    <a:pt x="36090" y="491582"/>
                  </a:cubicBezTo>
                  <a:cubicBezTo>
                    <a:pt x="52102" y="283425"/>
                    <a:pt x="48010" y="381106"/>
                    <a:pt x="83857" y="266394"/>
                  </a:cubicBezTo>
                  <a:cubicBezTo>
                    <a:pt x="89452" y="248491"/>
                    <a:pt x="91910" y="229706"/>
                    <a:pt x="97505" y="211803"/>
                  </a:cubicBezTo>
                  <a:cubicBezTo>
                    <a:pt x="101377" y="199412"/>
                    <a:pt x="130539" y="123003"/>
                    <a:pt x="138448" y="109445"/>
                  </a:cubicBezTo>
                  <a:cubicBezTo>
                    <a:pt x="145787" y="96864"/>
                    <a:pt x="157392" y="87257"/>
                    <a:pt x="165744" y="75325"/>
                  </a:cubicBezTo>
                  <a:cubicBezTo>
                    <a:pt x="173350" y="64459"/>
                    <a:pt x="179094" y="52395"/>
                    <a:pt x="186215" y="41206"/>
                  </a:cubicBezTo>
                  <a:cubicBezTo>
                    <a:pt x="195021" y="27368"/>
                    <a:pt x="204412" y="13911"/>
                    <a:pt x="213511" y="263"/>
                  </a:cubicBezTo>
                  <a:cubicBezTo>
                    <a:pt x="213649" y="272"/>
                    <a:pt x="329572" y="-3911"/>
                    <a:pt x="356812" y="20734"/>
                  </a:cubicBezTo>
                  <a:cubicBezTo>
                    <a:pt x="396189" y="56361"/>
                    <a:pt x="465995" y="136740"/>
                    <a:pt x="465995" y="136740"/>
                  </a:cubicBezTo>
                  <a:lnTo>
                    <a:pt x="363636" y="1391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14055054-BEEE-D65B-4BDB-8E1571A2F94B}"/>
                    </a:ext>
                  </a:extLst>
                </p:cNvPr>
                <p:cNvSpPr txBox="1"/>
                <p:nvPr/>
              </p:nvSpPr>
              <p:spPr>
                <a:xfrm>
                  <a:off x="10003707" y="4253364"/>
                  <a:ext cx="33983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oMath>
                    </m:oMathPara>
                  </a14:m>
                  <a:endParaRPr lang="zh-CN" altLang="en-US" sz="28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14055054-BEEE-D65B-4BDB-8E1571A2F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707" y="4253364"/>
                  <a:ext cx="339837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F98990FD-EF61-AF46-48AB-70E26347C56A}"/>
              </a:ext>
            </a:extLst>
          </p:cNvPr>
          <p:cNvGrpSpPr/>
          <p:nvPr/>
        </p:nvGrpSpPr>
        <p:grpSpPr>
          <a:xfrm>
            <a:off x="576364" y="2378813"/>
            <a:ext cx="6588711" cy="392060"/>
            <a:chOff x="576364" y="2508699"/>
            <a:chExt cx="6588711" cy="3920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: 圆角 67">
                  <a:extLst>
                    <a:ext uri="{FF2B5EF4-FFF2-40B4-BE49-F238E27FC236}">
                      <a16:creationId xmlns:a16="http://schemas.microsoft.com/office/drawing/2014/main" id="{4EE32CA9-AD3F-62C6-0E9B-F463FC89616F}"/>
                    </a:ext>
                  </a:extLst>
                </p:cNvPr>
                <p:cNvSpPr/>
                <p:nvPr/>
              </p:nvSpPr>
              <p:spPr>
                <a:xfrm>
                  <a:off x="576364" y="2508699"/>
                  <a:ext cx="1221142" cy="392060"/>
                </a:xfrm>
                <a:prstGeom prst="roundRect">
                  <a:avLst/>
                </a:prstGeom>
                <a:solidFill>
                  <a:schemeClr val="accent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b="1" dirty="0">
                      <a:solidFill>
                        <a:schemeClr val="bg1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定义域 </a:t>
                  </a:r>
                  <a14:m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汉仪润圆-65简" panose="00020600040101010101" pitchFamily="18" charset="-122"/>
                        </a:rPr>
                        <m:t>𝑮</m:t>
                      </m:r>
                    </m:oMath>
                  </a14:m>
                  <a:endParaRPr lang="zh-CN" altLang="en-US" sz="1600" b="1" dirty="0">
                    <a:solidFill>
                      <a:schemeClr val="bg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68" name="矩形: 圆角 67">
                  <a:extLst>
                    <a:ext uri="{FF2B5EF4-FFF2-40B4-BE49-F238E27FC236}">
                      <a16:creationId xmlns:a16="http://schemas.microsoft.com/office/drawing/2014/main" id="{4EE32CA9-AD3F-62C6-0E9B-F463FC8961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4" y="2508699"/>
                  <a:ext cx="1221142" cy="392060"/>
                </a:xfrm>
                <a:prstGeom prst="roundRect">
                  <a:avLst/>
                </a:prstGeom>
                <a:blipFill>
                  <a:blip r:embed="rId8"/>
                  <a:stretch>
                    <a:fillRect b="-12308"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E6BF4DD-9CD2-C9F5-BA71-EAFCB57DB436}"/>
                    </a:ext>
                  </a:extLst>
                </p:cNvPr>
                <p:cNvSpPr txBox="1"/>
                <p:nvPr/>
              </p:nvSpPr>
              <p:spPr>
                <a:xfrm>
                  <a:off x="1903863" y="2535452"/>
                  <a:ext cx="52612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函数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𝑓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𝑧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的所有自变量值的集合，是一个</a:t>
                  </a:r>
                  <a:r>
                    <a:rPr lang="zh-CN" altLang="en-US" sz="1600" u="sng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复数集（点集）</a:t>
                  </a: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6E6BF4DD-9CD2-C9F5-BA71-EAFCB57DB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863" y="2535452"/>
                  <a:ext cx="5261212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579" t="-7273" r="-463" b="-2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A6D9F992-83FD-3673-1F2C-1FF6B526B535}"/>
              </a:ext>
            </a:extLst>
          </p:cNvPr>
          <p:cNvGrpSpPr/>
          <p:nvPr/>
        </p:nvGrpSpPr>
        <p:grpSpPr>
          <a:xfrm>
            <a:off x="703374" y="2892839"/>
            <a:ext cx="5744773" cy="406275"/>
            <a:chOff x="703374" y="3022725"/>
            <a:chExt cx="5744773" cy="406275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EA494A85-63E4-8611-6CC8-16B50819E04A}"/>
                </a:ext>
              </a:extLst>
            </p:cNvPr>
            <p:cNvSpPr txBox="1"/>
            <p:nvPr/>
          </p:nvSpPr>
          <p:spPr>
            <a:xfrm>
              <a:off x="1186935" y="3071973"/>
              <a:ext cx="5261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简单来说，若</a:t>
              </a:r>
              <a:r>
                <a: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G</a:t>
              </a:r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内无“洞”，称为单连通域；否则称为多连通域。</a:t>
              </a:r>
              <a:endParaRPr lang="zh-CN" altLang="en-US" sz="1400" u="sng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72" name="图形 71" descr="指向右边的反手食指">
              <a:extLst>
                <a:ext uri="{FF2B5EF4-FFF2-40B4-BE49-F238E27FC236}">
                  <a16:creationId xmlns:a16="http://schemas.microsoft.com/office/drawing/2014/main" id="{7E066968-15A6-2929-FADA-F2E335B61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3374" y="3022725"/>
              <a:ext cx="406275" cy="406275"/>
            </a:xfrm>
            <a:prstGeom prst="rect">
              <a:avLst/>
            </a:prstGeom>
          </p:spPr>
        </p:pic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CC145419-4BC0-D730-0FF3-52C9AF120397}"/>
              </a:ext>
            </a:extLst>
          </p:cNvPr>
          <p:cNvGrpSpPr/>
          <p:nvPr/>
        </p:nvGrpSpPr>
        <p:grpSpPr>
          <a:xfrm>
            <a:off x="703374" y="3299114"/>
            <a:ext cx="6902255" cy="845175"/>
            <a:chOff x="703374" y="3429000"/>
            <a:chExt cx="6902255" cy="845175"/>
          </a:xfrm>
        </p:grpSpPr>
        <p:pic>
          <p:nvPicPr>
            <p:cNvPr id="74" name="图形 73" descr="指向右边的反手食指">
              <a:extLst>
                <a:ext uri="{FF2B5EF4-FFF2-40B4-BE49-F238E27FC236}">
                  <a16:creationId xmlns:a16="http://schemas.microsoft.com/office/drawing/2014/main" id="{3DD2143F-C2BE-05AA-9E21-902F41310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3374" y="3429000"/>
              <a:ext cx="406275" cy="406275"/>
            </a:xfrm>
            <a:prstGeom prst="rect">
              <a:avLst/>
            </a:prstGeom>
          </p:spPr>
        </p:pic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A1AB6592-F739-CC75-9184-9ABDA5357D49}"/>
                </a:ext>
              </a:extLst>
            </p:cNvPr>
            <p:cNvSpPr txBox="1"/>
            <p:nvPr/>
          </p:nvSpPr>
          <p:spPr>
            <a:xfrm>
              <a:off x="1186934" y="3478251"/>
              <a:ext cx="6418695" cy="79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定义域内的每一个点，都对应着一个函数值；</a:t>
              </a:r>
              <a:r>
                <a:rPr lang="zh-CN" altLang="en-US" sz="1400" u="sng" dirty="0">
                  <a:latin typeface="楷体" panose="02010609060101010101" pitchFamily="49" charset="-122"/>
                  <a:ea typeface="楷体" panose="02010609060101010101" pitchFamily="49" charset="-122"/>
                </a:rPr>
                <a:t>每一条由复数点构成的曲线，都对应着一条由相应函数值构成的曲线。</a:t>
              </a:r>
              <a:endParaRPr lang="en-US" altLang="zh-CN" sz="1400" u="sng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* </a:t>
              </a:r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这概念虽然显然，但理解它，对之后理解复变函数的积分是有帮助的。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CB3AD199-299E-743F-5753-18C6DF5C34C3}"/>
              </a:ext>
            </a:extLst>
          </p:cNvPr>
          <p:cNvGrpSpPr/>
          <p:nvPr/>
        </p:nvGrpSpPr>
        <p:grpSpPr>
          <a:xfrm>
            <a:off x="703374" y="4188970"/>
            <a:ext cx="6850661" cy="406275"/>
            <a:chOff x="703374" y="4318856"/>
            <a:chExt cx="6850661" cy="406275"/>
          </a:xfrm>
        </p:grpSpPr>
        <p:pic>
          <p:nvPicPr>
            <p:cNvPr id="85" name="图形 84" descr="指向右边的反手食指">
              <a:extLst>
                <a:ext uri="{FF2B5EF4-FFF2-40B4-BE49-F238E27FC236}">
                  <a16:creationId xmlns:a16="http://schemas.microsoft.com/office/drawing/2014/main" id="{870167B8-5716-23DA-19C2-EFD61A7EB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3374" y="4318856"/>
              <a:ext cx="406275" cy="406275"/>
            </a:xfrm>
            <a:prstGeom prst="rect">
              <a:avLst/>
            </a:prstGeom>
          </p:spPr>
        </p:pic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5482093-F407-15B9-5D84-53398AD6D200}"/>
                </a:ext>
              </a:extLst>
            </p:cNvPr>
            <p:cNvSpPr txBox="1"/>
            <p:nvPr/>
          </p:nvSpPr>
          <p:spPr>
            <a:xfrm>
              <a:off x="1186934" y="4368104"/>
              <a:ext cx="6367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通俗地讲，若曲线无重复点，称之为简单曲线；若曲线闭合，称之为闭曲线。</a:t>
              </a:r>
              <a:endParaRPr lang="zh-CN" altLang="en-US" sz="1400" u="sng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B1D9A773-A7DA-77D7-1C20-A7293BBA52E0}"/>
              </a:ext>
            </a:extLst>
          </p:cNvPr>
          <p:cNvGrpSpPr/>
          <p:nvPr/>
        </p:nvGrpSpPr>
        <p:grpSpPr>
          <a:xfrm>
            <a:off x="576363" y="4822236"/>
            <a:ext cx="6588712" cy="392060"/>
            <a:chOff x="576363" y="5061448"/>
            <a:chExt cx="6588712" cy="3920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矩形: 圆角 160">
                  <a:extLst>
                    <a:ext uri="{FF2B5EF4-FFF2-40B4-BE49-F238E27FC236}">
                      <a16:creationId xmlns:a16="http://schemas.microsoft.com/office/drawing/2014/main" id="{2B8B3C68-0A26-03B5-8516-852B295E2860}"/>
                    </a:ext>
                  </a:extLst>
                </p:cNvPr>
                <p:cNvSpPr/>
                <p:nvPr/>
              </p:nvSpPr>
              <p:spPr>
                <a:xfrm>
                  <a:off x="576363" y="5061448"/>
                  <a:ext cx="1221142" cy="392060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600" b="1" dirty="0">
                      <a:solidFill>
                        <a:schemeClr val="bg1"/>
                      </a:solidFill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值域 </a:t>
                  </a:r>
                  <a14:m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汉仪润圆-65简" panose="00020600040101010101" pitchFamily="18" charset="-122"/>
                        </a:rPr>
                        <m:t>𝑮</m:t>
                      </m:r>
                    </m:oMath>
                  </a14:m>
                  <a:endParaRPr lang="zh-CN" altLang="en-US" sz="1600" b="1" dirty="0">
                    <a:solidFill>
                      <a:schemeClr val="bg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161" name="矩形: 圆角 160">
                  <a:extLst>
                    <a:ext uri="{FF2B5EF4-FFF2-40B4-BE49-F238E27FC236}">
                      <a16:creationId xmlns:a16="http://schemas.microsoft.com/office/drawing/2014/main" id="{2B8B3C68-0A26-03B5-8516-852B295E28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3" y="5061448"/>
                  <a:ext cx="1221142" cy="392060"/>
                </a:xfrm>
                <a:prstGeom prst="roundRect">
                  <a:avLst/>
                </a:prstGeom>
                <a:blipFill>
                  <a:blip r:embed="rId12"/>
                  <a:stretch>
                    <a:fillRect b="-14063"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1076A22D-8322-6760-D733-E25DDFB5DB5A}"/>
                    </a:ext>
                  </a:extLst>
                </p:cNvPr>
                <p:cNvSpPr txBox="1"/>
                <p:nvPr/>
              </p:nvSpPr>
              <p:spPr>
                <a:xfrm>
                  <a:off x="1903863" y="5088201"/>
                  <a:ext cx="52612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函数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𝑓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𝑧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的所有函数值的集合，是一个</a:t>
                  </a:r>
                  <a:r>
                    <a:rPr lang="zh-CN" altLang="en-US" sz="1600" u="sng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复数集（点集）</a:t>
                  </a:r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1076A22D-8322-6760-D733-E25DDFB5D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3863" y="5088201"/>
                  <a:ext cx="5261212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579" t="-7143" b="-196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F3E12728-27E6-F439-2BDA-54DEE8A68AF8}"/>
              </a:ext>
            </a:extLst>
          </p:cNvPr>
          <p:cNvGrpSpPr/>
          <p:nvPr/>
        </p:nvGrpSpPr>
        <p:grpSpPr>
          <a:xfrm>
            <a:off x="703374" y="5305817"/>
            <a:ext cx="6902255" cy="572468"/>
            <a:chOff x="703374" y="3022725"/>
            <a:chExt cx="6902255" cy="572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14CDE7C4-A8DB-C5DC-D559-E1302B39F904}"/>
                    </a:ext>
                  </a:extLst>
                </p:cNvPr>
                <p:cNvSpPr txBox="1"/>
                <p:nvPr/>
              </p:nvSpPr>
              <p:spPr>
                <a:xfrm>
                  <a:off x="1186934" y="3071973"/>
                  <a:ext cx="64186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一般而言，如果一定要表示出</a:t>
                  </a:r>
                  <a14:m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𝑓</m:t>
                      </m:r>
                      <m:r>
                        <a:rPr lang="en-US" altLang="zh-CN" sz="14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r>
                        <a:rPr lang="en-US" altLang="zh-CN" sz="14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𝑧</m:t>
                      </m:r>
                      <m:r>
                        <a:rPr lang="en-US" altLang="zh-CN" sz="14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的值域，在另一个复平面上表示会比较清楚。</a:t>
                  </a:r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而这在「共性映射」一章才有相应用途，我们不做讲解。</a:t>
                  </a:r>
                </a:p>
              </p:txBody>
            </p:sp>
          </mc:Choice>
          <mc:Fallback xmlns=""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14CDE7C4-A8DB-C5DC-D559-E1302B39F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934" y="3071973"/>
                  <a:ext cx="6418695" cy="523220"/>
                </a:xfrm>
                <a:prstGeom prst="rect">
                  <a:avLst/>
                </a:prstGeom>
                <a:blipFill>
                  <a:blip r:embed="rId14"/>
                  <a:stretch>
                    <a:fillRect l="-285" t="-2326" b="-116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1" name="图形 180" descr="指向右边的反手食指">
              <a:extLst>
                <a:ext uri="{FF2B5EF4-FFF2-40B4-BE49-F238E27FC236}">
                  <a16:creationId xmlns:a16="http://schemas.microsoft.com/office/drawing/2014/main" id="{60E45A66-3EAE-666A-8531-1E187FD91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3374" y="3022725"/>
              <a:ext cx="406275" cy="406275"/>
            </a:xfrm>
            <a:prstGeom prst="rect">
              <a:avLst/>
            </a:prstGeom>
          </p:spPr>
        </p:pic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0195FAB6-5EC8-8555-8465-8DC1CFC66D75}"/>
              </a:ext>
            </a:extLst>
          </p:cNvPr>
          <p:cNvGrpSpPr/>
          <p:nvPr/>
        </p:nvGrpSpPr>
        <p:grpSpPr>
          <a:xfrm>
            <a:off x="8665490" y="2948160"/>
            <a:ext cx="2119729" cy="2183904"/>
            <a:chOff x="7500883" y="4822236"/>
            <a:chExt cx="2119729" cy="2183904"/>
          </a:xfrm>
        </p:grpSpPr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B1D84947-7720-A82D-F638-F985A29B82C3}"/>
                </a:ext>
              </a:extLst>
            </p:cNvPr>
            <p:cNvGrpSpPr/>
            <p:nvPr/>
          </p:nvGrpSpPr>
          <p:grpSpPr>
            <a:xfrm>
              <a:off x="7500883" y="4822236"/>
              <a:ext cx="2119729" cy="2183904"/>
              <a:chOff x="8665492" y="2931422"/>
              <a:chExt cx="2119729" cy="2183904"/>
            </a:xfrm>
          </p:grpSpPr>
          <p:sp>
            <p:nvSpPr>
              <p:cNvPr id="183" name="任意多边形: 形状 182">
                <a:extLst>
                  <a:ext uri="{FF2B5EF4-FFF2-40B4-BE49-F238E27FC236}">
                    <a16:creationId xmlns:a16="http://schemas.microsoft.com/office/drawing/2014/main" id="{0056FAF7-FBDD-B610-28B3-F942D7FB03F2}"/>
                  </a:ext>
                </a:extLst>
              </p:cNvPr>
              <p:cNvSpPr/>
              <p:nvPr/>
            </p:nvSpPr>
            <p:spPr>
              <a:xfrm>
                <a:off x="8665492" y="2931422"/>
                <a:ext cx="2119729" cy="2183904"/>
              </a:xfrm>
              <a:custGeom>
                <a:avLst/>
                <a:gdLst>
                  <a:gd name="connsiteX0" fmla="*/ 363636 w 2119729"/>
                  <a:gd name="connsiteY0" fmla="*/ 13910 h 2183904"/>
                  <a:gd name="connsiteX1" fmla="*/ 363636 w 2119729"/>
                  <a:gd name="connsiteY1" fmla="*/ 13910 h 2183904"/>
                  <a:gd name="connsiteX2" fmla="*/ 472818 w 2119729"/>
                  <a:gd name="connsiteY2" fmla="*/ 41206 h 2183904"/>
                  <a:gd name="connsiteX3" fmla="*/ 957314 w 2119729"/>
                  <a:gd name="connsiteY3" fmla="*/ 95797 h 2183904"/>
                  <a:gd name="connsiteX4" fmla="*/ 1039201 w 2119729"/>
                  <a:gd name="connsiteY4" fmla="*/ 123092 h 2183904"/>
                  <a:gd name="connsiteX5" fmla="*/ 1100615 w 2119729"/>
                  <a:gd name="connsiteY5" fmla="*/ 136740 h 2183904"/>
                  <a:gd name="connsiteX6" fmla="*/ 1196150 w 2119729"/>
                  <a:gd name="connsiteY6" fmla="*/ 191331 h 2183904"/>
                  <a:gd name="connsiteX7" fmla="*/ 1359923 w 2119729"/>
                  <a:gd name="connsiteY7" fmla="*/ 320985 h 2183904"/>
                  <a:gd name="connsiteX8" fmla="*/ 1380395 w 2119729"/>
                  <a:gd name="connsiteY8" fmla="*/ 327809 h 2183904"/>
                  <a:gd name="connsiteX9" fmla="*/ 1523696 w 2119729"/>
                  <a:gd name="connsiteY9" fmla="*/ 334633 h 2183904"/>
                  <a:gd name="connsiteX10" fmla="*/ 1783004 w 2119729"/>
                  <a:gd name="connsiteY10" fmla="*/ 402872 h 2183904"/>
                  <a:gd name="connsiteX11" fmla="*/ 1864890 w 2119729"/>
                  <a:gd name="connsiteY11" fmla="*/ 436991 h 2183904"/>
                  <a:gd name="connsiteX12" fmla="*/ 1967248 w 2119729"/>
                  <a:gd name="connsiteY12" fmla="*/ 532525 h 2183904"/>
                  <a:gd name="connsiteX13" fmla="*/ 2090078 w 2119729"/>
                  <a:gd name="connsiteY13" fmla="*/ 709946 h 2183904"/>
                  <a:gd name="connsiteX14" fmla="*/ 2110550 w 2119729"/>
                  <a:gd name="connsiteY14" fmla="*/ 778185 h 2183904"/>
                  <a:gd name="connsiteX15" fmla="*/ 2103726 w 2119729"/>
                  <a:gd name="connsiteY15" fmla="*/ 1057964 h 2183904"/>
                  <a:gd name="connsiteX16" fmla="*/ 2096902 w 2119729"/>
                  <a:gd name="connsiteY16" fmla="*/ 1112555 h 2183904"/>
                  <a:gd name="connsiteX17" fmla="*/ 2083254 w 2119729"/>
                  <a:gd name="connsiteY17" fmla="*/ 1173970 h 2183904"/>
                  <a:gd name="connsiteX18" fmla="*/ 2069607 w 2119729"/>
                  <a:gd name="connsiteY18" fmla="*/ 1262680 h 2183904"/>
                  <a:gd name="connsiteX19" fmla="*/ 2096902 w 2119729"/>
                  <a:gd name="connsiteY19" fmla="*/ 1542460 h 2183904"/>
                  <a:gd name="connsiteX20" fmla="*/ 2117374 w 2119729"/>
                  <a:gd name="connsiteY20" fmla="*/ 1651642 h 2183904"/>
                  <a:gd name="connsiteX21" fmla="*/ 2090078 w 2119729"/>
                  <a:gd name="connsiteY21" fmla="*/ 1822239 h 2183904"/>
                  <a:gd name="connsiteX22" fmla="*/ 1967248 w 2119729"/>
                  <a:gd name="connsiteY22" fmla="*/ 1958716 h 2183904"/>
                  <a:gd name="connsiteX23" fmla="*/ 1666998 w 2119729"/>
                  <a:gd name="connsiteY23" fmla="*/ 2163433 h 2183904"/>
                  <a:gd name="connsiteX24" fmla="*/ 1578287 w 2119729"/>
                  <a:gd name="connsiteY24" fmla="*/ 2183904 h 2183904"/>
                  <a:gd name="connsiteX25" fmla="*/ 1394042 w 2119729"/>
                  <a:gd name="connsiteY25" fmla="*/ 2177080 h 2183904"/>
                  <a:gd name="connsiteX26" fmla="*/ 1202974 w 2119729"/>
                  <a:gd name="connsiteY26" fmla="*/ 2129313 h 2183904"/>
                  <a:gd name="connsiteX27" fmla="*/ 1107439 w 2119729"/>
                  <a:gd name="connsiteY27" fmla="*/ 2108842 h 2183904"/>
                  <a:gd name="connsiteX28" fmla="*/ 1011905 w 2119729"/>
                  <a:gd name="connsiteY28" fmla="*/ 2081546 h 2183904"/>
                  <a:gd name="connsiteX29" fmla="*/ 827660 w 2119729"/>
                  <a:gd name="connsiteY29" fmla="*/ 2054251 h 2183904"/>
                  <a:gd name="connsiteX30" fmla="*/ 390932 w 2119729"/>
                  <a:gd name="connsiteY30" fmla="*/ 2033779 h 2183904"/>
                  <a:gd name="connsiteX31" fmla="*/ 206687 w 2119729"/>
                  <a:gd name="connsiteY31" fmla="*/ 1890477 h 2183904"/>
                  <a:gd name="connsiteX32" fmla="*/ 15618 w 2119729"/>
                  <a:gd name="connsiteY32" fmla="*/ 1658466 h 2183904"/>
                  <a:gd name="connsiteX33" fmla="*/ 36090 w 2119729"/>
                  <a:gd name="connsiteY33" fmla="*/ 1392334 h 2183904"/>
                  <a:gd name="connsiteX34" fmla="*/ 138448 w 2119729"/>
                  <a:gd name="connsiteY34" fmla="*/ 1228561 h 2183904"/>
                  <a:gd name="connsiteX35" fmla="*/ 220335 w 2119729"/>
                  <a:gd name="connsiteY35" fmla="*/ 1085260 h 2183904"/>
                  <a:gd name="connsiteX36" fmla="*/ 240807 w 2119729"/>
                  <a:gd name="connsiteY36" fmla="*/ 996549 h 2183904"/>
                  <a:gd name="connsiteX37" fmla="*/ 77033 w 2119729"/>
                  <a:gd name="connsiteY37" fmla="*/ 669003 h 2183904"/>
                  <a:gd name="connsiteX38" fmla="*/ 42914 w 2119729"/>
                  <a:gd name="connsiteY38" fmla="*/ 587116 h 2183904"/>
                  <a:gd name="connsiteX39" fmla="*/ 36090 w 2119729"/>
                  <a:gd name="connsiteY39" fmla="*/ 491582 h 2183904"/>
                  <a:gd name="connsiteX40" fmla="*/ 83857 w 2119729"/>
                  <a:gd name="connsiteY40" fmla="*/ 266394 h 2183904"/>
                  <a:gd name="connsiteX41" fmla="*/ 97505 w 2119729"/>
                  <a:gd name="connsiteY41" fmla="*/ 211803 h 2183904"/>
                  <a:gd name="connsiteX42" fmla="*/ 138448 w 2119729"/>
                  <a:gd name="connsiteY42" fmla="*/ 109445 h 2183904"/>
                  <a:gd name="connsiteX43" fmla="*/ 165744 w 2119729"/>
                  <a:gd name="connsiteY43" fmla="*/ 75325 h 2183904"/>
                  <a:gd name="connsiteX44" fmla="*/ 186215 w 2119729"/>
                  <a:gd name="connsiteY44" fmla="*/ 41206 h 2183904"/>
                  <a:gd name="connsiteX45" fmla="*/ 213511 w 2119729"/>
                  <a:gd name="connsiteY45" fmla="*/ 263 h 2183904"/>
                  <a:gd name="connsiteX46" fmla="*/ 356812 w 2119729"/>
                  <a:gd name="connsiteY46" fmla="*/ 20734 h 2183904"/>
                  <a:gd name="connsiteX47" fmla="*/ 465995 w 2119729"/>
                  <a:gd name="connsiteY47" fmla="*/ 136740 h 2183904"/>
                  <a:gd name="connsiteX48" fmla="*/ 363636 w 2119729"/>
                  <a:gd name="connsiteY48" fmla="*/ 13910 h 218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119729" h="2183904">
                    <a:moveTo>
                      <a:pt x="363636" y="13910"/>
                    </a:moveTo>
                    <a:lnTo>
                      <a:pt x="363636" y="13910"/>
                    </a:lnTo>
                    <a:cubicBezTo>
                      <a:pt x="400030" y="23009"/>
                      <a:pt x="435656" y="36080"/>
                      <a:pt x="472818" y="41206"/>
                    </a:cubicBezTo>
                    <a:cubicBezTo>
                      <a:pt x="633814" y="63412"/>
                      <a:pt x="957314" y="95797"/>
                      <a:pt x="957314" y="95797"/>
                    </a:cubicBezTo>
                    <a:cubicBezTo>
                      <a:pt x="984610" y="104895"/>
                      <a:pt x="1011536" y="115188"/>
                      <a:pt x="1039201" y="123092"/>
                    </a:cubicBezTo>
                    <a:cubicBezTo>
                      <a:pt x="1059365" y="128853"/>
                      <a:pt x="1081383" y="128378"/>
                      <a:pt x="1100615" y="136740"/>
                    </a:cubicBezTo>
                    <a:cubicBezTo>
                      <a:pt x="1134251" y="151364"/>
                      <a:pt x="1166443" y="169819"/>
                      <a:pt x="1196150" y="191331"/>
                    </a:cubicBezTo>
                    <a:cubicBezTo>
                      <a:pt x="1332036" y="289731"/>
                      <a:pt x="1252802" y="258498"/>
                      <a:pt x="1359923" y="320985"/>
                    </a:cubicBezTo>
                    <a:cubicBezTo>
                      <a:pt x="1366136" y="324609"/>
                      <a:pt x="1373227" y="327212"/>
                      <a:pt x="1380395" y="327809"/>
                    </a:cubicBezTo>
                    <a:cubicBezTo>
                      <a:pt x="1428051" y="331780"/>
                      <a:pt x="1475929" y="332358"/>
                      <a:pt x="1523696" y="334633"/>
                    </a:cubicBezTo>
                    <a:cubicBezTo>
                      <a:pt x="1669290" y="354044"/>
                      <a:pt x="1612322" y="339475"/>
                      <a:pt x="1783004" y="402872"/>
                    </a:cubicBezTo>
                    <a:cubicBezTo>
                      <a:pt x="1810724" y="413168"/>
                      <a:pt x="1839041" y="422631"/>
                      <a:pt x="1864890" y="436991"/>
                    </a:cubicBezTo>
                    <a:cubicBezTo>
                      <a:pt x="1887148" y="449357"/>
                      <a:pt x="1959966" y="524203"/>
                      <a:pt x="1967248" y="532525"/>
                    </a:cubicBezTo>
                    <a:cubicBezTo>
                      <a:pt x="2018134" y="590681"/>
                      <a:pt x="2060047" y="639873"/>
                      <a:pt x="2090078" y="709946"/>
                    </a:cubicBezTo>
                    <a:cubicBezTo>
                      <a:pt x="2099433" y="731774"/>
                      <a:pt x="2103726" y="755439"/>
                      <a:pt x="2110550" y="778185"/>
                    </a:cubicBezTo>
                    <a:cubicBezTo>
                      <a:pt x="2126231" y="903631"/>
                      <a:pt x="2120413" y="829909"/>
                      <a:pt x="2103726" y="1057964"/>
                    </a:cubicBezTo>
                    <a:cubicBezTo>
                      <a:pt x="2102388" y="1076254"/>
                      <a:pt x="2100089" y="1094495"/>
                      <a:pt x="2096902" y="1112555"/>
                    </a:cubicBezTo>
                    <a:cubicBezTo>
                      <a:pt x="2093257" y="1133207"/>
                      <a:pt x="2087005" y="1153337"/>
                      <a:pt x="2083254" y="1173970"/>
                    </a:cubicBezTo>
                    <a:cubicBezTo>
                      <a:pt x="2077902" y="1203405"/>
                      <a:pt x="2074156" y="1233110"/>
                      <a:pt x="2069607" y="1262680"/>
                    </a:cubicBezTo>
                    <a:cubicBezTo>
                      <a:pt x="2078705" y="1355940"/>
                      <a:pt x="2086990" y="1449283"/>
                      <a:pt x="2096902" y="1542460"/>
                    </a:cubicBezTo>
                    <a:cubicBezTo>
                      <a:pt x="2099319" y="1565183"/>
                      <a:pt x="2114794" y="1638744"/>
                      <a:pt x="2117374" y="1651642"/>
                    </a:cubicBezTo>
                    <a:cubicBezTo>
                      <a:pt x="2108275" y="1708508"/>
                      <a:pt x="2115372" y="1770502"/>
                      <a:pt x="2090078" y="1822239"/>
                    </a:cubicBezTo>
                    <a:cubicBezTo>
                      <a:pt x="2063197" y="1877223"/>
                      <a:pt x="2014399" y="1919694"/>
                      <a:pt x="1967248" y="1958716"/>
                    </a:cubicBezTo>
                    <a:cubicBezTo>
                      <a:pt x="1806829" y="2091477"/>
                      <a:pt x="1820623" y="2114054"/>
                      <a:pt x="1666998" y="2163433"/>
                    </a:cubicBezTo>
                    <a:cubicBezTo>
                      <a:pt x="1638106" y="2172720"/>
                      <a:pt x="1607857" y="2177080"/>
                      <a:pt x="1578287" y="2183904"/>
                    </a:cubicBezTo>
                    <a:cubicBezTo>
                      <a:pt x="1516872" y="2181629"/>
                      <a:pt x="1455209" y="2183047"/>
                      <a:pt x="1394042" y="2177080"/>
                    </a:cubicBezTo>
                    <a:cubicBezTo>
                      <a:pt x="1334839" y="2171304"/>
                      <a:pt x="1259944" y="2143555"/>
                      <a:pt x="1202974" y="2129313"/>
                    </a:cubicBezTo>
                    <a:cubicBezTo>
                      <a:pt x="1171379" y="2121414"/>
                      <a:pt x="1139034" y="2116741"/>
                      <a:pt x="1107439" y="2108842"/>
                    </a:cubicBezTo>
                    <a:cubicBezTo>
                      <a:pt x="1075309" y="2100810"/>
                      <a:pt x="1044411" y="2087889"/>
                      <a:pt x="1011905" y="2081546"/>
                    </a:cubicBezTo>
                    <a:cubicBezTo>
                      <a:pt x="950969" y="2069656"/>
                      <a:pt x="827660" y="2054251"/>
                      <a:pt x="827660" y="2054251"/>
                    </a:cubicBezTo>
                    <a:cubicBezTo>
                      <a:pt x="658684" y="2061292"/>
                      <a:pt x="574069" y="2072520"/>
                      <a:pt x="390932" y="2033779"/>
                    </a:cubicBezTo>
                    <a:cubicBezTo>
                      <a:pt x="333535" y="2021637"/>
                      <a:pt x="236435" y="1920225"/>
                      <a:pt x="206687" y="1890477"/>
                    </a:cubicBezTo>
                    <a:cubicBezTo>
                      <a:pt x="39731" y="1723520"/>
                      <a:pt x="81001" y="1789228"/>
                      <a:pt x="15618" y="1658466"/>
                    </a:cubicBezTo>
                    <a:cubicBezTo>
                      <a:pt x="-4040" y="1540512"/>
                      <a:pt x="-12676" y="1546135"/>
                      <a:pt x="36090" y="1392334"/>
                    </a:cubicBezTo>
                    <a:cubicBezTo>
                      <a:pt x="53527" y="1337339"/>
                      <a:pt x="108203" y="1277909"/>
                      <a:pt x="138448" y="1228561"/>
                    </a:cubicBezTo>
                    <a:cubicBezTo>
                      <a:pt x="167197" y="1181654"/>
                      <a:pt x="220335" y="1085260"/>
                      <a:pt x="220335" y="1085260"/>
                    </a:cubicBezTo>
                    <a:cubicBezTo>
                      <a:pt x="227159" y="1055690"/>
                      <a:pt x="243555" y="1026772"/>
                      <a:pt x="240807" y="996549"/>
                    </a:cubicBezTo>
                    <a:cubicBezTo>
                      <a:pt x="224855" y="821075"/>
                      <a:pt x="151023" y="846581"/>
                      <a:pt x="77033" y="669003"/>
                    </a:cubicBezTo>
                    <a:lnTo>
                      <a:pt x="42914" y="587116"/>
                    </a:lnTo>
                    <a:cubicBezTo>
                      <a:pt x="40639" y="555271"/>
                      <a:pt x="33641" y="523414"/>
                      <a:pt x="36090" y="491582"/>
                    </a:cubicBezTo>
                    <a:cubicBezTo>
                      <a:pt x="52102" y="283425"/>
                      <a:pt x="48010" y="381106"/>
                      <a:pt x="83857" y="266394"/>
                    </a:cubicBezTo>
                    <a:cubicBezTo>
                      <a:pt x="89452" y="248491"/>
                      <a:pt x="91910" y="229706"/>
                      <a:pt x="97505" y="211803"/>
                    </a:cubicBezTo>
                    <a:cubicBezTo>
                      <a:pt x="101377" y="199412"/>
                      <a:pt x="130539" y="123003"/>
                      <a:pt x="138448" y="109445"/>
                    </a:cubicBezTo>
                    <a:cubicBezTo>
                      <a:pt x="145787" y="96864"/>
                      <a:pt x="157392" y="87257"/>
                      <a:pt x="165744" y="75325"/>
                    </a:cubicBezTo>
                    <a:cubicBezTo>
                      <a:pt x="173350" y="64459"/>
                      <a:pt x="179094" y="52395"/>
                      <a:pt x="186215" y="41206"/>
                    </a:cubicBezTo>
                    <a:cubicBezTo>
                      <a:pt x="195021" y="27368"/>
                      <a:pt x="204412" y="13911"/>
                      <a:pt x="213511" y="263"/>
                    </a:cubicBezTo>
                    <a:cubicBezTo>
                      <a:pt x="213649" y="272"/>
                      <a:pt x="329572" y="-3911"/>
                      <a:pt x="356812" y="20734"/>
                    </a:cubicBezTo>
                    <a:cubicBezTo>
                      <a:pt x="396189" y="56361"/>
                      <a:pt x="465995" y="136740"/>
                      <a:pt x="465995" y="136740"/>
                    </a:cubicBezTo>
                    <a:lnTo>
                      <a:pt x="363636" y="1391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文本框 183">
                    <a:extLst>
                      <a:ext uri="{FF2B5EF4-FFF2-40B4-BE49-F238E27FC236}">
                        <a16:creationId xmlns:a16="http://schemas.microsoft.com/office/drawing/2014/main" id="{2E33AA02-06B2-FCE9-3D9B-0DF295C0514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03707" y="4253364"/>
                    <a:ext cx="339837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oMath>
                      </m:oMathPara>
                    </a14:m>
                    <a:endParaRPr lang="zh-CN" altLang="en-US" sz="2800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文本框 183">
                    <a:extLst>
                      <a:ext uri="{FF2B5EF4-FFF2-40B4-BE49-F238E27FC236}">
                        <a16:creationId xmlns:a16="http://schemas.microsoft.com/office/drawing/2014/main" id="{2E33AA02-06B2-FCE9-3D9B-0DF295C051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3707" y="4253364"/>
                    <a:ext cx="339837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F367C024-5BD1-C2CB-2F0E-74CA167850BC}"/>
                </a:ext>
              </a:extLst>
            </p:cNvPr>
            <p:cNvSpPr/>
            <p:nvPr/>
          </p:nvSpPr>
          <p:spPr>
            <a:xfrm>
              <a:off x="7995489" y="5305817"/>
              <a:ext cx="406271" cy="4062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8623B44A-BDAF-5A8B-1A42-F7F35A61A30C}"/>
                </a:ext>
              </a:extLst>
            </p:cNvPr>
            <p:cNvSpPr/>
            <p:nvPr/>
          </p:nvSpPr>
          <p:spPr>
            <a:xfrm>
              <a:off x="7968419" y="6195670"/>
              <a:ext cx="274830" cy="274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B278A7E8-C1DC-0BDE-63FC-2ED0B6EAFEEC}"/>
              </a:ext>
            </a:extLst>
          </p:cNvPr>
          <p:cNvGrpSpPr/>
          <p:nvPr/>
        </p:nvGrpSpPr>
        <p:grpSpPr>
          <a:xfrm>
            <a:off x="8973277" y="3246633"/>
            <a:ext cx="2371191" cy="2183904"/>
            <a:chOff x="8973277" y="3246633"/>
            <a:chExt cx="2371191" cy="2183904"/>
          </a:xfrm>
        </p:grpSpPr>
        <p:sp>
          <p:nvSpPr>
            <p:cNvPr id="188" name="弧形 187">
              <a:extLst>
                <a:ext uri="{FF2B5EF4-FFF2-40B4-BE49-F238E27FC236}">
                  <a16:creationId xmlns:a16="http://schemas.microsoft.com/office/drawing/2014/main" id="{BC4D1CC9-FF7C-553D-1AAE-9E8C4F90285D}"/>
                </a:ext>
              </a:extLst>
            </p:cNvPr>
            <p:cNvSpPr/>
            <p:nvPr/>
          </p:nvSpPr>
          <p:spPr>
            <a:xfrm>
              <a:off x="9160564" y="3246633"/>
              <a:ext cx="2183904" cy="2183904"/>
            </a:xfrm>
            <a:prstGeom prst="arc">
              <a:avLst>
                <a:gd name="adj1" fmla="val 10608402"/>
                <a:gd name="adj2" fmla="val 14130902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4D20273A-A424-2EDD-0C15-79B0D6D745FE}"/>
                    </a:ext>
                  </a:extLst>
                </p:cNvPr>
                <p:cNvSpPr txBox="1"/>
                <p:nvPr/>
              </p:nvSpPr>
              <p:spPr>
                <a:xfrm>
                  <a:off x="8973277" y="3343899"/>
                  <a:ext cx="32541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zh-CN" altLang="en-US" sz="28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4D20273A-A424-2EDD-0C15-79B0D6D74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3277" y="3343899"/>
                  <a:ext cx="325410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69199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34.9|11.5|9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0|2.2|32.7|1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|7.9|11.4|8.5|48.8|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2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6|37.7|8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|3.9|17.5|4.4|9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29.7|12.5|25|57.4|23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14.7|5.6|9.3|8.4|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9.8|6.1|12.1|43.6|25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17723</TotalTime>
  <Words>1925</Words>
  <Application>Microsoft Office PowerPoint</Application>
  <PresentationFormat>宽屏</PresentationFormat>
  <Paragraphs>263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方正清刻本悦宋简体</vt:lpstr>
      <vt:lpstr>等线 Light</vt:lpstr>
      <vt:lpstr>楷体</vt:lpstr>
      <vt:lpstr>华文宋体</vt:lpstr>
      <vt:lpstr>等线</vt:lpstr>
      <vt:lpstr>方正小标宋简体</vt:lpstr>
      <vt:lpstr>汉仪润圆-65简</vt:lpstr>
      <vt:lpstr>仿宋</vt:lpstr>
      <vt:lpstr>柳公权楷书</vt:lpstr>
      <vt:lpstr>Cambria Math</vt:lpstr>
      <vt:lpstr>Arial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193</cp:revision>
  <dcterms:created xsi:type="dcterms:W3CDTF">2022-05-05T07:14:53Z</dcterms:created>
  <dcterms:modified xsi:type="dcterms:W3CDTF">2023-03-22T14:19:58Z</dcterms:modified>
</cp:coreProperties>
</file>